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9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7" r:id="rId9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1344" y="-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891241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Shape 5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Shape 5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Shape 5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Shape 6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Shape 6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Shape 6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Shape 6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Shape 6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Shape 6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Shape 6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Shape 6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Shape 6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Shape 6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Shape 6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Shape 7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Shape 7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Shape 7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jpg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g"/><Relationship Id="rId5" Type="http://schemas.openxmlformats.org/officeDocument/2006/relationships/image" Target="../media/image115.jpg"/><Relationship Id="rId4" Type="http://schemas.openxmlformats.org/officeDocument/2006/relationships/image" Target="../media/image1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jpg"/><Relationship Id="rId4" Type="http://schemas.openxmlformats.org/officeDocument/2006/relationships/image" Target="../media/image124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7" Type="http://schemas.openxmlformats.org/officeDocument/2006/relationships/image" Target="../media/image130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jpg"/><Relationship Id="rId5" Type="http://schemas.openxmlformats.org/officeDocument/2006/relationships/image" Target="../media/image128.jpg"/><Relationship Id="rId4" Type="http://schemas.openxmlformats.org/officeDocument/2006/relationships/image" Target="../media/image12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developers.blogspot.in/2013/05/google-api-infrastructure-outage_3.html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searchsecurity.techtarget.com/tip/Ten-dos-and-donts-for-secure-coding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jpg"/><Relationship Id="rId4" Type="http://schemas.openxmlformats.org/officeDocument/2006/relationships/image" Target="../media/image134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jpg"/><Relationship Id="rId4" Type="http://schemas.openxmlformats.org/officeDocument/2006/relationships/image" Target="../media/image14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jpg"/><Relationship Id="rId4" Type="http://schemas.openxmlformats.org/officeDocument/2006/relationships/image" Target="../media/image14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0" y="274500"/>
            <a:ext cx="9144000" cy="143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 Cloud </a:t>
            </a:r>
            <a:r>
              <a:rPr lang="en" dirty="0" smtClean="0"/>
              <a:t>Computing</a:t>
            </a:r>
            <a:endParaRPr lang="en" dirty="0"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1600200"/>
            <a:ext cx="8229599" cy="496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-5131" y="102186"/>
            <a:ext cx="9102300" cy="69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48318" y="928962"/>
            <a:ext cx="9031200" cy="5769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50" y="206487"/>
            <a:ext cx="8943223" cy="64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-5131" y="102186"/>
            <a:ext cx="9102300" cy="69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48318" y="928962"/>
            <a:ext cx="9031200" cy="5769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26" y="86257"/>
            <a:ext cx="8970687" cy="6643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-5131" y="102186"/>
            <a:ext cx="9102300" cy="69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48318" y="928962"/>
            <a:ext cx="9031200" cy="5769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981" y="102186"/>
            <a:ext cx="9144000" cy="6808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48318" y="0"/>
            <a:ext cx="9031200" cy="6698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8" y="120511"/>
            <a:ext cx="9031199" cy="66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-5131" y="102186"/>
            <a:ext cx="9102300" cy="69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2.2 Measured Service 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48318" y="698087"/>
            <a:ext cx="9031200" cy="6000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33333"/>
              <a:buFont typeface="Arial"/>
              <a:buChar char="●"/>
            </a:pPr>
            <a:r>
              <a:rPr lang="en" sz="1800"/>
              <a:t>Cloud Systems automatically control and optimize resource use by leveraging a metering capability at some level of abstraction appropriate to the type of service (storage, processing, bandwidth....)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marL="457200" lvl="0" indent="-381000" rtl="0">
              <a:spcBef>
                <a:spcPts val="0"/>
              </a:spcBef>
              <a:buSzPct val="133333"/>
              <a:buFont typeface="Arial"/>
              <a:buChar char="●"/>
            </a:pPr>
            <a:r>
              <a:rPr lang="en" sz="1800"/>
              <a:t>Standardization and virtualization are the key to reduce infrastructure costs while still meeting the dynamic needs of the business.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75" y="4206050"/>
            <a:ext cx="8421050" cy="265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4400" y="1837914"/>
            <a:ext cx="2530557" cy="1643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462" y="1837927"/>
            <a:ext cx="5566338" cy="1731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4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Computing - Traditional Vs Cloud 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872909"/>
            <a:ext cx="8686799" cy="5864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70003" y="43753"/>
            <a:ext cx="8921399" cy="112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organizations taking action now to migrate to cloud computing ? pg 22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109528" y="1039615"/>
            <a:ext cx="8980799" cy="584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sz="2400"/>
              <a:t>To derive greatest flexibility and reduce cost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sz="2400"/>
              <a:t>To avoid vulnerability to costly problems and delays arising from trial-and-error method of migrating workload (live migration)</a:t>
            </a:r>
          </a:p>
          <a:p>
            <a:pPr marL="457200" lvl="0" indent="-228600">
              <a:spcBef>
                <a:spcPts val="0"/>
              </a:spcBef>
              <a:buAutoNum type="arabicPeriod"/>
            </a:pPr>
            <a:r>
              <a:rPr lang="en" sz="2400"/>
              <a:t>To augment limited in-house resource or experience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8" y="1712606"/>
            <a:ext cx="5122254" cy="192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3664" y="1823384"/>
            <a:ext cx="2647739" cy="1811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550" y="5546275"/>
            <a:ext cx="2352449" cy="12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2150" y="4733600"/>
            <a:ext cx="1619250" cy="21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45650" y="5546276"/>
            <a:ext cx="3094875" cy="13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-6946" y="161207"/>
            <a:ext cx="9082200" cy="52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Cloud Computing - Essential Characteristics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29664" y="666615"/>
            <a:ext cx="9084599" cy="6136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20" y="863940"/>
            <a:ext cx="8934088" cy="5742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0728" y="63528"/>
            <a:ext cx="9098999" cy="358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Cloud vendors can address client's challenges by: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117623" y="308371"/>
            <a:ext cx="8992200" cy="658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sz="2400"/>
              <a:t>Prioritizing workloads based on business impact and risk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sz="2400"/>
              <a:t>Maximising business return by identifying applications that are well suited for cloud computing and have high business impact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sz="2400"/>
              <a:t>Addressing problematic workloads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437" y="994623"/>
            <a:ext cx="5382912" cy="2604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5250" y="1050014"/>
            <a:ext cx="1514475" cy="2493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8925" y="4476950"/>
            <a:ext cx="2222749" cy="23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3137" y="4476942"/>
            <a:ext cx="3731264" cy="1932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699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/>
              <a:t>Cloud vendors can address client's challenges by: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52685" y="443390"/>
            <a:ext cx="9113099" cy="634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Helping avoid costly implementation issues by identifying potential difficulties during migration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Mitigating risk of costly implementation delays by identifying potential problems and addressing them before migration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Avoiding inadequate performance of highly complex and integrated workload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8016" y="3670682"/>
            <a:ext cx="2968033" cy="1664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5100" y="1539850"/>
            <a:ext cx="3293924" cy="98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0000" y="3523449"/>
            <a:ext cx="3087249" cy="19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0" y="1507100"/>
            <a:ext cx="9041999" cy="5172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Cloud models :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1371600" lvl="0" indent="0" rtl="0">
              <a:spcBef>
                <a:spcPts val="0"/>
              </a:spcBef>
              <a:buNone/>
            </a:pPr>
            <a:r>
              <a:rPr lang="en"/>
              <a:t>2.1 Cloud characteristics, </a:t>
            </a:r>
          </a:p>
          <a:p>
            <a:pPr marL="1371600" lvl="0" indent="0" rtl="0">
              <a:spcBef>
                <a:spcPts val="0"/>
              </a:spcBef>
              <a:buNone/>
            </a:pPr>
            <a:r>
              <a:rPr lang="en"/>
              <a:t>2.2 Measured Service, </a:t>
            </a:r>
          </a:p>
          <a:p>
            <a:pPr marL="1371600" lvl="0" indent="0" rtl="0">
              <a:spcBef>
                <a:spcPts val="0"/>
              </a:spcBef>
              <a:buNone/>
            </a:pPr>
            <a:r>
              <a:rPr lang="en"/>
              <a:t>2.3 Cloud models, </a:t>
            </a:r>
          </a:p>
          <a:p>
            <a:pPr marL="1371600" lvl="0" indent="0" rtl="0">
              <a:spcBef>
                <a:spcPts val="0"/>
              </a:spcBef>
              <a:buNone/>
            </a:pPr>
            <a:r>
              <a:rPr lang="en"/>
              <a:t>2.4 Security in a public cloud, </a:t>
            </a:r>
          </a:p>
          <a:p>
            <a:pPr marL="1371600" lvl="0" indent="0" rtl="0">
              <a:spcBef>
                <a:spcPts val="0"/>
              </a:spcBef>
              <a:buNone/>
            </a:pPr>
            <a:r>
              <a:rPr lang="en"/>
              <a:t>2.5 Public versus private clouds, </a:t>
            </a:r>
          </a:p>
          <a:p>
            <a:pPr marL="1371600" lvl="0" indent="0" rtl="0">
              <a:spcBef>
                <a:spcPts val="0"/>
              </a:spcBef>
              <a:buNone/>
            </a:pPr>
            <a:r>
              <a:rPr lang="en"/>
              <a:t>2.6 Cloud infrastructure self service.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72475" y="413473"/>
            <a:ext cx="9022200" cy="1129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/>
              <a:t>Cloud vendors can address client's challenges by: -cntd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13035" y="734399"/>
            <a:ext cx="9081899" cy="6018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Leveraging expertise to deliver an actionable roadmap to successfully migrate applications to cloud environment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Accelerating your cloud initiatives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4037" y="1943612"/>
            <a:ext cx="4940198" cy="138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8988" y="4170550"/>
            <a:ext cx="4649994" cy="2163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457200" y="43107"/>
            <a:ext cx="8229600" cy="5744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Measured Service - cost factor / benefits :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2860" y="522648"/>
            <a:ext cx="9061800" cy="6348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There are number of reasons why cloud is popular with business:</a:t>
            </a:r>
          </a:p>
          <a:p>
            <a:pPr marL="457200" lvl="0" indent="-228600" rtl="0">
              <a:spcBef>
                <a:spcPts val="0"/>
              </a:spcBef>
              <a:buFont typeface="Arial"/>
              <a:buChar char="●"/>
            </a:pPr>
            <a:r>
              <a:rPr lang="en"/>
              <a:t>Cost - </a:t>
            </a:r>
            <a:r>
              <a:rPr lang="en" sz="2400"/>
              <a:t>do more with less</a:t>
            </a:r>
          </a:p>
          <a:p>
            <a:pPr marL="457200" lvl="0" indent="-228600" rtl="0">
              <a:spcBef>
                <a:spcPts val="0"/>
              </a:spcBef>
              <a:buFont typeface="Arial"/>
              <a:buChar char="●"/>
            </a:pPr>
            <a:r>
              <a:rPr lang="en"/>
              <a:t>Automation - </a:t>
            </a:r>
            <a:r>
              <a:rPr lang="en" sz="2400"/>
              <a:t>reduce labour cost</a:t>
            </a:r>
          </a:p>
          <a:p>
            <a:pPr marL="457200" lvl="0" indent="-228600" rtl="0">
              <a:spcBef>
                <a:spcPts val="0"/>
              </a:spcBef>
              <a:buFont typeface="Arial"/>
              <a:buChar char="●"/>
            </a:pPr>
            <a:r>
              <a:rPr lang="en"/>
              <a:t>Service management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  system- </a:t>
            </a:r>
            <a:r>
              <a:rPr lang="en" sz="2400"/>
              <a:t>visibility, control, 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  automation - one touch approval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050" y="1137116"/>
            <a:ext cx="4489950" cy="304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100" y="4140025"/>
            <a:ext cx="5062000" cy="27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9050" y="4140035"/>
            <a:ext cx="4029277" cy="2606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435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Cost factor -measured service - cntd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32860" y="621753"/>
            <a:ext cx="9180900" cy="621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" sz="2400"/>
              <a:t>Cloud allows self-service 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" sz="2400"/>
              <a:t>Infrastructure more dynamic =&gt;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lower operational cost,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unlock productivity, better security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528" y="710537"/>
            <a:ext cx="3951232" cy="2291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000" y="2448125"/>
            <a:ext cx="4439749" cy="22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94" y="4809082"/>
            <a:ext cx="8846508" cy="1955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0053" y="3085108"/>
            <a:ext cx="3237153" cy="165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57200" y="270901"/>
            <a:ext cx="8229600" cy="346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2.3 Cost factor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0" y="635274"/>
            <a:ext cx="9144000" cy="6222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Font typeface="Arial"/>
              <a:buChar char="●"/>
            </a:pPr>
            <a:r>
              <a:rPr lang="en"/>
              <a:t>This results in freeing up budgets, so that financial resources can be used for innovation and development.</a:t>
            </a:r>
          </a:p>
          <a:p>
            <a:pPr marL="457200" lvl="0" indent="-228600">
              <a:spcBef>
                <a:spcPts val="0"/>
              </a:spcBef>
              <a:buFont typeface="Arial"/>
              <a:buChar char="●"/>
            </a:pPr>
            <a:r>
              <a:rPr lang="en"/>
              <a:t>Flexibility in accessing of cloud services - without thinking about location and time of execution.</a:t>
            </a:r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132" y="3217237"/>
            <a:ext cx="7739735" cy="3142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5564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Cost Factor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0" y="831137"/>
            <a:ext cx="9144000" cy="60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For secured services, one can put a high level </a:t>
            </a:r>
            <a:r>
              <a:rPr lang="en" b="1"/>
              <a:t>Service Level Agreements (SLA)</a:t>
            </a:r>
            <a:r>
              <a:rPr lang="en"/>
              <a:t>- to ensure control over its distribution.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In case a company has no R &amp; D team, and want to build one, it is possible to </a:t>
            </a:r>
            <a:r>
              <a:rPr lang="en" b="1"/>
              <a:t>grant resources</a:t>
            </a:r>
            <a:r>
              <a:rPr lang="en"/>
              <a:t> to them - </a:t>
            </a:r>
            <a:r>
              <a:rPr lang="en" b="1"/>
              <a:t>on demand</a:t>
            </a:r>
            <a:r>
              <a:rPr lang="en"/>
              <a:t> - </a:t>
            </a:r>
            <a:r>
              <a:rPr lang="en" b="1"/>
              <a:t>when and where</a:t>
            </a:r>
            <a:r>
              <a:rPr lang="en"/>
              <a:t> they need it, using the </a:t>
            </a:r>
            <a:r>
              <a:rPr lang="en" b="1"/>
              <a:t>dynamic nature</a:t>
            </a:r>
            <a:r>
              <a:rPr lang="en"/>
              <a:t> of the infrastructure. </a:t>
            </a:r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976" y="2353256"/>
            <a:ext cx="2170061" cy="1772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987" y="2353250"/>
            <a:ext cx="3673019" cy="1772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5" y="2353250"/>
            <a:ext cx="3385514" cy="1972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637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Cost Factor - cntd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0" y="465123"/>
            <a:ext cx="9144000" cy="628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Font typeface="Arial"/>
              <a:buChar char="●"/>
            </a:pPr>
            <a:r>
              <a:rPr lang="en"/>
              <a:t>Often businesses have hundreds of physical servers and without the application of Virtualization their utilization can be as low as 10%.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381000">
              <a:spcBef>
                <a:spcPts val="0"/>
              </a:spcBef>
              <a:buSzPct val="100000"/>
              <a:buFont typeface="Arial"/>
              <a:buChar char="●"/>
            </a:pPr>
            <a:r>
              <a:rPr lang="en" sz="2400"/>
              <a:t>Virtualization &amp; Cloud computing increases UTILIZATION and as a consequence reduces capital investments - brings down the cost.</a:t>
            </a:r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8062" y="2177300"/>
            <a:ext cx="2475937" cy="2863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13" y="2440067"/>
            <a:ext cx="6529948" cy="3059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67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Cost Factor - in brief</a:t>
            </a:r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-89" y="948137"/>
            <a:ext cx="9144000" cy="591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Font typeface="Arial"/>
              <a:buChar char="●"/>
            </a:pPr>
            <a:r>
              <a:rPr lang="en"/>
              <a:t>The </a:t>
            </a:r>
            <a:r>
              <a:rPr lang="en" b="1"/>
              <a:t>need for cost-saving</a:t>
            </a:r>
            <a:r>
              <a:rPr lang="en"/>
              <a:t> or </a:t>
            </a:r>
            <a:r>
              <a:rPr lang="en" b="1"/>
              <a:t>optimizing </a:t>
            </a:r>
            <a:r>
              <a:rPr lang="en"/>
              <a:t>has provided a fertile ground for cloud computing</a:t>
            </a:r>
          </a:p>
          <a:p>
            <a:pPr marL="457200" lvl="0" indent="-228600" rtl="0">
              <a:spcBef>
                <a:spcPts val="0"/>
              </a:spcBef>
              <a:buFont typeface="Arial"/>
              <a:buChar char="●"/>
            </a:pPr>
            <a:r>
              <a:rPr lang="en"/>
              <a:t>The cloud computing paradigm is an attempt to </a:t>
            </a:r>
            <a:r>
              <a:rPr lang="en" b="1"/>
              <a:t>improve service delivery</a:t>
            </a:r>
            <a:r>
              <a:rPr lang="en"/>
              <a:t> by applying </a:t>
            </a:r>
            <a:r>
              <a:rPr lang="en" b="1"/>
              <a:t>engineering discipline</a:t>
            </a:r>
            <a:r>
              <a:rPr lang="en"/>
              <a:t> and economies of scale in an </a:t>
            </a:r>
            <a:r>
              <a:rPr lang="en" b="1"/>
              <a:t>internet inspired architecture</a:t>
            </a: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7250" y="3853350"/>
            <a:ext cx="2727825" cy="23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53149"/>
            <a:ext cx="4764600" cy="18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2350" y="5090050"/>
            <a:ext cx="3885599" cy="163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5744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2.3.2 Benefits</a:t>
            </a:r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457200" y="952424"/>
            <a:ext cx="8229600" cy="561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Cloud computing when adopted offers the following benefits: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" sz="1800"/>
              <a:t>Self-service capability - Web Based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" sz="1800"/>
              <a:t>Resource availability - Virtualization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" sz="1800"/>
              <a:t>Operational Efficiency - Template approach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" sz="1800"/>
              <a:t>Hosted tools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4838" y="1695112"/>
            <a:ext cx="3729161" cy="225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750" y="3307800"/>
            <a:ext cx="3616600" cy="142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808" y="4880086"/>
            <a:ext cx="8414382" cy="1977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457200" y="142578"/>
            <a:ext cx="8229600" cy="5564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Cumulative Benefits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0" y="699078"/>
            <a:ext cx="9058799" cy="607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Font typeface="Arial"/>
              <a:buChar char="●"/>
            </a:pPr>
            <a:r>
              <a:rPr lang="en"/>
              <a:t>These benefits help the developers and testers to concentrate on their </a:t>
            </a:r>
            <a:r>
              <a:rPr lang="en" b="1"/>
              <a:t>core-work, </a:t>
            </a:r>
            <a:r>
              <a:rPr lang="en"/>
              <a:t>leaving the rest to the system.</a:t>
            </a:r>
          </a:p>
          <a:p>
            <a:pPr marL="457200" lvl="0" indent="-228600" rtl="0">
              <a:spcBef>
                <a:spcPts val="0"/>
              </a:spcBef>
              <a:buFont typeface="Arial"/>
              <a:buChar char="●"/>
            </a:pPr>
            <a:r>
              <a:rPr lang="en"/>
              <a:t>This increases the quality and productivity, and more developer innovation, increased test quality and coverage..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80" y="3596037"/>
            <a:ext cx="3337052" cy="326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54" y="3596037"/>
            <a:ext cx="4348270" cy="2918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457200" y="142578"/>
            <a:ext cx="8229600" cy="5564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Cumulative Benefits</a:t>
            </a:r>
          </a:p>
        </p:txBody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0" y="468192"/>
            <a:ext cx="9058799" cy="630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228600" rtl="0">
              <a:spcBef>
                <a:spcPts val="0"/>
              </a:spcBef>
              <a:buFont typeface="Arial"/>
              <a:buChar char="●"/>
            </a:pPr>
            <a:r>
              <a:rPr lang="en"/>
              <a:t>One of the reason for </a:t>
            </a:r>
            <a:r>
              <a:rPr lang="en" b="1"/>
              <a:t>testing backlog</a:t>
            </a:r>
            <a:r>
              <a:rPr lang="en"/>
              <a:t> is that it takes a lot of time to set test and QA environment: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1371600" lvl="2" indent="-419100" rtl="0">
              <a:spcBef>
                <a:spcPts val="0"/>
              </a:spcBef>
              <a:buSzPct val="125000"/>
              <a:buFont typeface="Wingdings"/>
              <a:buChar char="§"/>
            </a:pPr>
            <a:r>
              <a:rPr lang="en"/>
              <a:t>procure new hardware and software</a:t>
            </a:r>
          </a:p>
          <a:p>
            <a:pPr marL="1371600" lvl="2" indent="-419100" rtl="0">
              <a:spcBef>
                <a:spcPts val="0"/>
              </a:spcBef>
              <a:buSzPct val="125000"/>
              <a:buFont typeface="Wingdings"/>
              <a:buChar char="§"/>
            </a:pPr>
            <a:r>
              <a:rPr lang="en"/>
              <a:t>schedule time with IT configuration</a:t>
            </a:r>
          </a:p>
          <a:p>
            <a:pPr marL="1371600" lvl="2" indent="-419100" rtl="0">
              <a:spcBef>
                <a:spcPts val="0"/>
              </a:spcBef>
              <a:buSzPct val="125000"/>
              <a:buFont typeface="Wingdings"/>
              <a:buChar char="§"/>
            </a:pPr>
            <a:r>
              <a:rPr lang="en"/>
              <a:t>Set up the systems</a:t>
            </a:r>
          </a:p>
          <a:p>
            <a:pPr marL="1371600" lvl="2" indent="-419100" rtl="0">
              <a:spcBef>
                <a:spcPts val="0"/>
              </a:spcBef>
              <a:buSzPct val="125000"/>
              <a:buFont typeface="Wingdings"/>
              <a:buChar char="§"/>
            </a:pPr>
            <a:r>
              <a:rPr lang="en"/>
              <a:t>Configuration and setup are manual processes</a:t>
            </a:r>
          </a:p>
          <a:p>
            <a:pPr marL="1371600" lvl="2" indent="-419100" rtl="0">
              <a:spcBef>
                <a:spcPts val="0"/>
              </a:spcBef>
              <a:buSzPct val="125000"/>
              <a:buFont typeface="Wingdings"/>
              <a:buChar char="§"/>
            </a:pPr>
            <a:r>
              <a:rPr lang="en"/>
              <a:t>Poor governance to poor collaboration</a:t>
            </a:r>
          </a:p>
          <a:p>
            <a:pPr marL="1371600" lvl="2" indent="-419100" rtl="0">
              <a:spcBef>
                <a:spcPts val="0"/>
              </a:spcBef>
              <a:buSzPct val="125000"/>
              <a:buFont typeface="Wingdings"/>
              <a:buChar char="§"/>
            </a:pPr>
            <a:r>
              <a:rPr lang="en"/>
              <a:t>Wrongly configured test environments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57200" y="102186"/>
            <a:ext cx="8229600" cy="590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2.1 Cloud Characteristics</a:t>
            </a:r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98518" y="822087"/>
            <a:ext cx="9046799" cy="6005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following characteristics set apart cloud from other computing techniques:</a:t>
            </a:r>
          </a:p>
          <a:p>
            <a:pPr marL="457200" lvl="0" indent="-228600" rtl="0">
              <a:spcBef>
                <a:spcPts val="0"/>
              </a:spcBef>
              <a:buFont typeface="Arial"/>
              <a:buChar char="●"/>
            </a:pPr>
            <a:r>
              <a:rPr lang="en"/>
              <a:t>On-Demand Service - </a:t>
            </a:r>
            <a:r>
              <a:rPr lang="en" sz="2400"/>
              <a:t>without requiring human interaction with service  provider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  <a:buFont typeface="Arial"/>
              <a:buChar char="●"/>
            </a:pPr>
            <a:r>
              <a:rPr lang="en"/>
              <a:t>Ubiquitous Network Access - </a:t>
            </a:r>
            <a:r>
              <a:rPr lang="en" sz="2400"/>
              <a:t>access from any device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  <a:buFont typeface="Arial"/>
              <a:buChar char="●"/>
            </a:pPr>
            <a:r>
              <a:rPr lang="en"/>
              <a:t>Location -Independent Resource Pooling : </a:t>
            </a:r>
            <a:r>
              <a:rPr lang="en" sz="2400"/>
              <a:t>No control, knowledge over physical location of server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228600" rtl="0">
              <a:spcBef>
                <a:spcPts val="0"/>
              </a:spcBef>
              <a:buFont typeface="Arial"/>
              <a:buChar char="●"/>
            </a:pPr>
            <a:r>
              <a:rPr lang="en"/>
              <a:t>Rapid Elasticity - </a:t>
            </a:r>
            <a:r>
              <a:rPr lang="en" sz="2400"/>
              <a:t>scale -out and scale-in, automatically &amp; rapidly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470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Value of Cloud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48" y="995251"/>
            <a:ext cx="8954301" cy="5572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0" y="143973"/>
            <a:ext cx="9144000" cy="6423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Test environments are seen as expensive and do not provide real business value:</a:t>
            </a:r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2275"/>
            <a:ext cx="9143999" cy="5929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457200" y="162021"/>
            <a:ext cx="8229600" cy="65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2.4 Cloud Deployment Models</a:t>
            </a:r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0" y="635274"/>
            <a:ext cx="9144000" cy="6222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Cloud computing is a style of computing in which business processes, applications, data and any type of IT resources can be provided as a service to users: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Cloud has the following delivery models:</a:t>
            </a:r>
          </a:p>
          <a:p>
            <a:pPr marL="457200" lvl="0" indent="-228600" rtl="0">
              <a:spcBef>
                <a:spcPts val="0"/>
              </a:spcBef>
              <a:buFont typeface="Arial"/>
              <a:buChar char="●"/>
            </a:pPr>
            <a:r>
              <a:rPr lang="en"/>
              <a:t>Public</a:t>
            </a:r>
          </a:p>
          <a:p>
            <a:pPr marL="457200" lvl="0" indent="-228600" rtl="0">
              <a:spcBef>
                <a:spcPts val="0"/>
              </a:spcBef>
              <a:buFont typeface="Arial"/>
              <a:buChar char="●"/>
            </a:pPr>
            <a:r>
              <a:rPr lang="en"/>
              <a:t>Private</a:t>
            </a:r>
          </a:p>
          <a:p>
            <a:pPr marL="457200" lvl="0" indent="-228600" rtl="0">
              <a:spcBef>
                <a:spcPts val="0"/>
              </a:spcBef>
              <a:buFont typeface="Arial"/>
              <a:buChar char="●"/>
            </a:pPr>
            <a:r>
              <a:rPr lang="en"/>
              <a:t>Hybrid</a:t>
            </a:r>
          </a:p>
          <a:p>
            <a:pPr marL="457200" lvl="0" indent="-228600" rtl="0">
              <a:spcBef>
                <a:spcPts val="0"/>
              </a:spcBef>
              <a:buFont typeface="Arial"/>
              <a:buChar char="●"/>
            </a:pPr>
            <a:r>
              <a:rPr lang="en"/>
              <a:t>Community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800" y="3849450"/>
            <a:ext cx="5737200" cy="30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-5131" y="102186"/>
            <a:ext cx="9102300" cy="69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48318" y="928962"/>
            <a:ext cx="9031200" cy="5769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8" y="799986"/>
            <a:ext cx="9031200" cy="6058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-5131" y="102186"/>
            <a:ext cx="9102300" cy="69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48318" y="928962"/>
            <a:ext cx="9031200" cy="5769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75" y="0"/>
            <a:ext cx="90312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3657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Public Cloud:</a:t>
            </a:r>
          </a:p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•In public cloud, a business rents the IT capability and they pay for what they use on-demand.</a:t>
            </a:r>
          </a:p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•Public clouds are for processes which can be easily standardized and with a lower security risk.</a:t>
            </a:r>
          </a:p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Ex: e-commerce, sales force management</a:t>
            </a:r>
          </a:p>
          <a:p>
            <a:pPr lvl="0" rtl="0">
              <a:lnSpc>
                <a:spcPct val="115000"/>
              </a:lnSpc>
              <a:spcBef>
                <a:spcPts val="800"/>
              </a:spcBef>
              <a:buNone/>
            </a:pPr>
            <a:endParaRPr/>
          </a:p>
        </p:txBody>
      </p:sp>
      <p:sp>
        <p:nvSpPr>
          <p:cNvPr id="290" name="Shape 290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000" b="1"/>
              <a:t>Public</a:t>
            </a:r>
            <a:r>
              <a:rPr lang="en" sz="4000"/>
              <a:t> Private Hybrid</a:t>
            </a:r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3825" y="114675"/>
            <a:ext cx="1824101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87" y="5336728"/>
            <a:ext cx="2466975" cy="1521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3337" y="5356418"/>
            <a:ext cx="4107324" cy="1521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Private Cloud:</a:t>
            </a:r>
          </a:p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•In private clouds, a business essentially turns its IT environment into a cloud and uses it to deliver services to their users.</a:t>
            </a:r>
          </a:p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•A private cloud drives efficiency while retaining control and greater customization.</a:t>
            </a:r>
          </a:p>
          <a:p>
            <a:pPr lvl="0" rtl="0">
              <a:lnSpc>
                <a:spcPct val="115000"/>
              </a:lnSpc>
              <a:spcBef>
                <a:spcPts val="800"/>
              </a:spcBef>
              <a:buNone/>
            </a:pPr>
            <a:endParaRPr/>
          </a:p>
        </p:txBody>
      </p:sp>
      <p:sp>
        <p:nvSpPr>
          <p:cNvPr id="299" name="Shape 299"/>
          <p:cNvSpPr txBox="1"/>
          <p:nvPr/>
        </p:nvSpPr>
        <p:spPr>
          <a:xfrm>
            <a:off x="0" y="0"/>
            <a:ext cx="9144000" cy="74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Public </a:t>
            </a:r>
            <a:r>
              <a:rPr lang="en" sz="4000" b="1"/>
              <a:t>Private</a:t>
            </a:r>
            <a:r>
              <a:rPr lang="en" sz="4000"/>
              <a:t> Hybrid</a:t>
            </a:r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25" y="4519725"/>
            <a:ext cx="8460349" cy="233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•Hybrid clouds combine elements of public and private cloud.</a:t>
            </a:r>
          </a:p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Public Private </a:t>
            </a:r>
            <a:r>
              <a:rPr lang="en" sz="4000" b="1"/>
              <a:t>Hybrid</a:t>
            </a:r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179" y="1628397"/>
            <a:ext cx="5648720" cy="2630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789" y="4592250"/>
            <a:ext cx="795642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•There is not a one-size fits-all model.</a:t>
            </a:r>
          </a:p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•Businesses may end up using all these models eventually based on the business model for different services.</a:t>
            </a:r>
          </a:p>
          <a:p>
            <a:pPr lvl="0" rtl="0">
              <a:lnSpc>
                <a:spcPct val="115000"/>
              </a:lnSpc>
              <a:spcBef>
                <a:spcPts val="800"/>
              </a:spcBef>
              <a:buNone/>
            </a:pPr>
            <a:endParaRPr/>
          </a:p>
        </p:txBody>
      </p:sp>
      <p:sp>
        <p:nvSpPr>
          <p:cNvPr id="314" name="Shape 314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>
                <a:solidFill>
                  <a:schemeClr val="dk1"/>
                </a:solidFill>
              </a:rPr>
              <a:t>2.4 Cloud Deployment Models</a:t>
            </a:r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816" y="3321200"/>
            <a:ext cx="4215991" cy="2210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•Public cloud services are available to clients from a third-party service provider via the internet.</a:t>
            </a:r>
          </a:p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•Public clouds provide elastic, cost-effective means to deploy solutions and take care of deploying, managing, and securing the infrastructure.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2.4.1 Public Clouds</a:t>
            </a:r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800" y="4270531"/>
            <a:ext cx="5193155" cy="250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114312"/>
            <a:ext cx="8229600" cy="637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2.1 Introduction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0" y="1089287"/>
            <a:ext cx="9043800" cy="547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Cloud computing is an emerging style of computing where applications, data and resources are provided to users as services over the web.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8" name="Shape 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400" y="2839695"/>
            <a:ext cx="5243000" cy="3402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•Companies can use Public-Clouds on-demand, and with the pay-as-you-use option, it is much like utility consumption.</a:t>
            </a:r>
          </a:p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•Enterprises are able to offload commodity applications to third party service providers (hosters)</a:t>
            </a:r>
          </a:p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2.4.1 Public Clouds</a:t>
            </a:r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975" y="3849600"/>
            <a:ext cx="7302025" cy="292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The term ‘public’ does not mean :</a:t>
            </a:r>
          </a:p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 That it is FREE, even though it can be free or fairly inexpensive to use</a:t>
            </a:r>
          </a:p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 User data is publicly visible-public cloud vendors  typically provide an access control mechanism for their users</a:t>
            </a:r>
          </a:p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2.4.1 Public Clouds</a:t>
            </a:r>
          </a:p>
        </p:txBody>
      </p:sp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12" y="4351811"/>
            <a:ext cx="3095625" cy="242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375" y="4351811"/>
            <a:ext cx="3095624" cy="242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1736" y="0"/>
            <a:ext cx="2702263" cy="1618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 b="1">
                <a:solidFill>
                  <a:srgbClr val="000000"/>
                </a:solidFill>
              </a:rPr>
              <a:t>Application workloads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600">
                <a:solidFill>
                  <a:srgbClr val="000000"/>
                </a:solidFill>
              </a:rPr>
              <a:t>Public facing web pages-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600">
                <a:solidFill>
                  <a:srgbClr val="000000"/>
                </a:solidFill>
              </a:rPr>
              <a:t>Public wiki’s, blogs etc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600">
                <a:solidFill>
                  <a:srgbClr val="000000"/>
                </a:solidFill>
              </a:rPr>
              <a:t>Batch processing jobs with limited security requirements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600">
                <a:solidFill>
                  <a:srgbClr val="000000"/>
                </a:solidFill>
              </a:rPr>
              <a:t>Data intensive workloads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600">
                <a:solidFill>
                  <a:srgbClr val="000000"/>
                </a:solidFill>
              </a:rPr>
              <a:t>SaaS applications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600">
                <a:solidFill>
                  <a:srgbClr val="000000"/>
                </a:solidFill>
              </a:rPr>
              <a:t>Online storage/backup/restore solutions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600">
                <a:solidFill>
                  <a:srgbClr val="000000"/>
                </a:solidFill>
              </a:rPr>
              <a:t>Isolated workloads where latency between application components is not an issue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Public Clouds</a:t>
            </a:r>
          </a:p>
        </p:txBody>
      </p:sp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612" y="156850"/>
            <a:ext cx="4139212" cy="2255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3050" y="5494675"/>
            <a:ext cx="2705100" cy="13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Shape 3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3050" y="3079675"/>
            <a:ext cx="2965775" cy="136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0" y="1600200"/>
            <a:ext cx="9144000" cy="5257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748"/>
            <a:ext cx="9144000" cy="5830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•Workloads that depend on sensitive data are normally restricted to the organization</a:t>
            </a:r>
          </a:p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•Most companies are not ready to move their LDAP </a:t>
            </a:r>
            <a:r>
              <a:rPr lang="en" sz="1100">
                <a:solidFill>
                  <a:srgbClr val="444444"/>
                </a:solidFill>
                <a:highlight>
                  <a:srgbClr val="FFFFFF"/>
                </a:highlight>
              </a:rPr>
              <a:t>Lightweight Directory Access Protocol </a:t>
            </a:r>
            <a:r>
              <a:rPr lang="en" sz="3200">
                <a:solidFill>
                  <a:srgbClr val="000000"/>
                </a:solidFill>
              </a:rPr>
              <a:t>server into a public cloud because of sensitivity of employee information.</a:t>
            </a:r>
          </a:p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•Health care records are also </a:t>
            </a:r>
            <a:r>
              <a:rPr lang="en" sz="3200" b="1">
                <a:solidFill>
                  <a:srgbClr val="000000"/>
                </a:solidFill>
              </a:rPr>
              <a:t>not moved </a:t>
            </a:r>
            <a:r>
              <a:rPr lang="en" sz="3200">
                <a:solidFill>
                  <a:srgbClr val="000000"/>
                </a:solidFill>
              </a:rPr>
              <a:t>to cloud.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/>
              <a:t>Application workloads not ready for Public Cloud</a:t>
            </a:r>
          </a:p>
        </p:txBody>
      </p:sp>
      <p:pic>
        <p:nvPicPr>
          <p:cNvPr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912" y="4361240"/>
            <a:ext cx="3756731" cy="2413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Shape 3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2397" y="5236839"/>
            <a:ext cx="819205" cy="46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8975" y="4361240"/>
            <a:ext cx="2672112" cy="2277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0740"/>
              <a:buFont typeface="Arial"/>
              <a:buNone/>
            </a:pPr>
            <a:r>
              <a:rPr lang="en" sz="2700">
                <a:solidFill>
                  <a:srgbClr val="000000"/>
                </a:solidFill>
              </a:rPr>
              <a:t>Workloads that are</a:t>
            </a:r>
            <a:r>
              <a:rPr lang="en" sz="2700" b="1">
                <a:solidFill>
                  <a:srgbClr val="000000"/>
                </a:solidFill>
              </a:rPr>
              <a:t> not suitable for public clouds: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2400">
                <a:solidFill>
                  <a:srgbClr val="000000"/>
                </a:solidFill>
              </a:rPr>
              <a:t>Workloads composed of multiple, co-dependent services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2400">
                <a:solidFill>
                  <a:srgbClr val="000000"/>
                </a:solidFill>
              </a:rPr>
              <a:t>High throughput online transaction processing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2400">
                <a:solidFill>
                  <a:srgbClr val="000000"/>
                </a:solidFill>
              </a:rPr>
              <a:t>Workloads requiring a high level of auditability and accountability</a:t>
            </a:r>
          </a:p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/>
              <a:t>Application workloads not ready for Public Cloud</a:t>
            </a:r>
          </a:p>
        </p:txBody>
      </p:sp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" y="3360475"/>
            <a:ext cx="3737790" cy="291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363" y="4688729"/>
            <a:ext cx="4237121" cy="191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5217" y="3429922"/>
            <a:ext cx="4237121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2400">
                <a:solidFill>
                  <a:srgbClr val="000000"/>
                </a:solidFill>
              </a:rPr>
              <a:t>Workloads based on third party software that does not have a virtualization or cloud aware licensing strategy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2400">
                <a:solidFill>
                  <a:srgbClr val="000000"/>
                </a:solidFill>
              </a:rPr>
              <a:t>Workloads requiring detailed chargeback or utilization measurements as required for capacity planning or departmental level billing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2400">
                <a:solidFill>
                  <a:srgbClr val="000000"/>
                </a:solidFill>
              </a:rPr>
              <a:t>Workloads requiring flexibility and customization</a:t>
            </a:r>
          </a:p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/>
              <a:t>Application workloads not ready for Public Cloud</a:t>
            </a:r>
          </a:p>
        </p:txBody>
      </p:sp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335" y="4083625"/>
            <a:ext cx="3660664" cy="2690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•Lower barrier to entry/upfront investment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•Offer self-service for rapid –start development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•Deliver new </a:t>
            </a:r>
            <a:r>
              <a:rPr lang="en" sz="2800" b="1">
                <a:solidFill>
                  <a:srgbClr val="000000"/>
                </a:solidFill>
              </a:rPr>
              <a:t>pricing models </a:t>
            </a:r>
            <a:r>
              <a:rPr lang="en" sz="2800">
                <a:solidFill>
                  <a:srgbClr val="000000"/>
                </a:solidFill>
              </a:rPr>
              <a:t>for hardware, software and service consumption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•Increase or decrease capacity in minutes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•Pursue new workloads and opportunities demo/sandbox, collaboration and prototypes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85" name="Shape 385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b="1"/>
              <a:t>Public Cloud Benefits</a:t>
            </a:r>
          </a:p>
        </p:txBody>
      </p:sp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609" y="4747137"/>
            <a:ext cx="3285390" cy="211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62" y="4917607"/>
            <a:ext cx="3147803" cy="1769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0" y="547500"/>
            <a:ext cx="9144000" cy="6226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•Private clouds are deployments made inside the company’s </a:t>
            </a:r>
            <a:r>
              <a:rPr lang="en" sz="3200" b="1">
                <a:solidFill>
                  <a:srgbClr val="000000"/>
                </a:solidFill>
              </a:rPr>
              <a:t>firewall </a:t>
            </a:r>
            <a:r>
              <a:rPr lang="en" sz="3200">
                <a:solidFill>
                  <a:srgbClr val="000000"/>
                </a:solidFill>
              </a:rPr>
              <a:t>or</a:t>
            </a:r>
            <a:r>
              <a:rPr lang="en" sz="3200" b="1">
                <a:solidFill>
                  <a:srgbClr val="000000"/>
                </a:solidFill>
              </a:rPr>
              <a:t> on-premise </a:t>
            </a:r>
            <a:r>
              <a:rPr lang="en" sz="3200">
                <a:solidFill>
                  <a:srgbClr val="000000"/>
                </a:solidFill>
              </a:rPr>
              <a:t>data centers and run by on-site servers.</a:t>
            </a:r>
          </a:p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</a:t>
            </a:r>
            <a:r>
              <a:rPr lang="en" sz="2400">
                <a:solidFill>
                  <a:srgbClr val="000000"/>
                </a:solidFill>
              </a:rPr>
              <a:t>Private clouds offer benefits such 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•elastic on-demand capacity,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•self-service provisioning 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•service-based access</a:t>
            </a:r>
          </a:p>
          <a:p>
            <a:pPr lvl="0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en" sz="3200">
                <a:solidFill>
                  <a:srgbClr val="000000"/>
                </a:solidFill>
              </a:rPr>
              <a:t>•Private Clouds provide greater control of cloud infrastructure, improving security, and resiliency because user access and networks used are restricted and designated.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2.4.2 Private Clouds</a:t>
            </a:r>
          </a:p>
        </p:txBody>
      </p:sp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6672" y="1793561"/>
            <a:ext cx="3617327" cy="2592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99800" y="744350"/>
            <a:ext cx="9044099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3600">
                <a:solidFill>
                  <a:srgbClr val="000000"/>
                </a:solidFill>
              </a:rPr>
              <a:t>Virtualization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3600">
                <a:solidFill>
                  <a:srgbClr val="000000"/>
                </a:solidFill>
              </a:rPr>
              <a:t>Governance and management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3600">
                <a:solidFill>
                  <a:srgbClr val="000000"/>
                </a:solidFill>
              </a:rPr>
              <a:t>Multi-tenancy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3600">
                <a:solidFill>
                  <a:srgbClr val="000000"/>
                </a:solidFill>
              </a:rPr>
              <a:t>Consistent deployment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3600">
                <a:solidFill>
                  <a:srgbClr val="000000"/>
                </a:solidFill>
              </a:rPr>
              <a:t>Chargeback and pricing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3600">
                <a:solidFill>
                  <a:srgbClr val="000000"/>
                </a:solidFill>
              </a:rPr>
              <a:t>Security and access control</a:t>
            </a:r>
          </a:p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0" name="Shape 400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Services in Private Cloud</a:t>
            </a:r>
          </a:p>
        </p:txBody>
      </p:sp>
      <p:pic>
        <p:nvPicPr>
          <p:cNvPr id="401" name="Shape 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8475" y="2134675"/>
            <a:ext cx="180975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Shape 4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7614" y="3836537"/>
            <a:ext cx="3186385" cy="275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57200" y="114312"/>
            <a:ext cx="8229600" cy="637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2.1 Introduction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0" y="560760"/>
            <a:ext cx="9144000" cy="6297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services provided by cloud may be available 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globally, 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always on, 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low in cost, 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on-demand, 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massively scalable, 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'pay as you grow'.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100" y="1268950"/>
            <a:ext cx="6207174" cy="28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6102" y="4073100"/>
            <a:ext cx="6207172" cy="266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 b="1">
                <a:solidFill>
                  <a:srgbClr val="000000"/>
                </a:solidFill>
              </a:rPr>
              <a:t>Consuming services from the public cloud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3600">
                <a:solidFill>
                  <a:srgbClr val="000000"/>
                </a:solidFill>
              </a:rPr>
              <a:t>Security and data privacy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3600">
                <a:solidFill>
                  <a:srgbClr val="000000"/>
                </a:solidFill>
              </a:rPr>
              <a:t>Ease of access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3600">
                <a:solidFill>
                  <a:srgbClr val="000000"/>
                </a:solidFill>
              </a:rPr>
              <a:t>Discovery of services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3600">
                <a:solidFill>
                  <a:srgbClr val="000000"/>
                </a:solidFill>
              </a:rPr>
              <a:t>RESTful interface support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3600">
                <a:solidFill>
                  <a:srgbClr val="000000"/>
                </a:solidFill>
              </a:rPr>
              <a:t>Lower cost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3600">
                <a:solidFill>
                  <a:srgbClr val="000000"/>
                </a:solidFill>
              </a:rPr>
              <a:t>Speed and availability</a:t>
            </a:r>
          </a:p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8" name="Shape 408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409" name="Shape 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93" y="1554037"/>
            <a:ext cx="3375431" cy="482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•Private cloud implementation</a:t>
            </a:r>
            <a:r>
              <a:rPr lang="en" sz="3200" b="1">
                <a:solidFill>
                  <a:srgbClr val="5B0F00"/>
                </a:solidFill>
              </a:rPr>
              <a:t> limits the</a:t>
            </a:r>
            <a:r>
              <a:rPr lang="en" sz="3200">
                <a:solidFill>
                  <a:srgbClr val="000000"/>
                </a:solidFill>
              </a:rPr>
              <a:t> full realization of cloud computing benefits, including: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57894"/>
              <a:buFont typeface="Arial"/>
              <a:buNone/>
            </a:pPr>
            <a:r>
              <a:rPr lang="en" sz="1900">
                <a:solidFill>
                  <a:srgbClr val="000000"/>
                </a:solidFill>
              </a:rPr>
              <a:t>•</a:t>
            </a:r>
            <a:r>
              <a:rPr lang="en" sz="2400">
                <a:solidFill>
                  <a:srgbClr val="000000"/>
                </a:solidFill>
              </a:rPr>
              <a:t>Eliminating capital expenses and operating costs: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8750"/>
              <a:buFont typeface="Arial"/>
              <a:buNone/>
            </a:pPr>
            <a:r>
              <a:rPr lang="en" sz="1600">
                <a:solidFill>
                  <a:srgbClr val="000000"/>
                </a:solidFill>
              </a:rPr>
              <a:t>•</a:t>
            </a:r>
            <a:r>
              <a:rPr lang="en" sz="2000">
                <a:solidFill>
                  <a:srgbClr val="000000"/>
                </a:solidFill>
              </a:rPr>
              <a:t>Ownership of the H/W or S/W eliminates the pay-per-use potential, as these must be upfront purchases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57894"/>
              <a:buFont typeface="Arial"/>
              <a:buNone/>
            </a:pPr>
            <a:r>
              <a:rPr lang="en" sz="1900">
                <a:solidFill>
                  <a:srgbClr val="000000"/>
                </a:solidFill>
              </a:rPr>
              <a:t>•</a:t>
            </a:r>
            <a:r>
              <a:rPr lang="en" sz="2400">
                <a:solidFill>
                  <a:srgbClr val="000000"/>
                </a:solidFill>
              </a:rPr>
              <a:t>Removing undifferentiated heavy lifting by offloading data center operations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57894"/>
              <a:buFont typeface="Arial"/>
              <a:buNone/>
            </a:pPr>
            <a:endParaRPr sz="190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15" name="Shape 415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Private Cloud - High cost of “Privacy”</a:t>
            </a:r>
          </a:p>
        </p:txBody>
      </p:sp>
      <p:pic>
        <p:nvPicPr>
          <p:cNvPr id="416" name="Shape 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75" y="4666187"/>
            <a:ext cx="2295525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Shape 4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3200" y="4564275"/>
            <a:ext cx="3108168" cy="219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Shape 4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3125" y="4136431"/>
            <a:ext cx="2752442" cy="2401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333718" y="725756"/>
            <a:ext cx="8229600" cy="1049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5" name="Shape 425"/>
          <p:cNvSpPr txBox="1"/>
          <p:nvPr/>
        </p:nvSpPr>
        <p:spPr>
          <a:xfrm>
            <a:off x="0" y="314157"/>
            <a:ext cx="9036299" cy="41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Private Clouds provide more Control</a:t>
            </a:r>
          </a:p>
          <a:p>
            <a:pPr lvl="0" rtl="0">
              <a:spcBef>
                <a:spcPts val="0"/>
              </a:spcBef>
              <a:buNone/>
            </a:pP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426" name="Shape 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33" y="1187125"/>
            <a:ext cx="7601033" cy="4483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0" y="513496"/>
            <a:ext cx="9144000" cy="6260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2400">
                <a:solidFill>
                  <a:srgbClr val="000000"/>
                </a:solidFill>
              </a:rPr>
              <a:t>In traditional security model, location implies ownership, which, in turn implies control when security is location-specific.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2400">
                <a:solidFill>
                  <a:srgbClr val="000000"/>
                </a:solidFill>
              </a:rPr>
              <a:t>The location, ownership and control are aligned and tightly coupled.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</a:t>
            </a:r>
            <a:r>
              <a:rPr lang="en" sz="2400">
                <a:solidFill>
                  <a:srgbClr val="000000"/>
                </a:solidFill>
              </a:rPr>
              <a:t>Need for strong control and security, usually drive a preference for a private cloud – own the resources</a:t>
            </a:r>
          </a:p>
          <a:p>
            <a:pPr lvl="0" rtl="0">
              <a:lnSpc>
                <a:spcPct val="115000"/>
              </a:lnSpc>
              <a:spcBef>
                <a:spcPts val="50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</a:t>
            </a:r>
            <a:r>
              <a:rPr lang="en" sz="2100">
                <a:solidFill>
                  <a:srgbClr val="000000"/>
                </a:solidFill>
              </a:rPr>
              <a:t>Government may not allow their application,data to be stored outside its geographic borders`</a:t>
            </a:r>
          </a:p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0" y="385406"/>
            <a:ext cx="9144000" cy="35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7500"/>
              <a:buFont typeface="Arial"/>
              <a:buNone/>
            </a:pPr>
            <a:r>
              <a:rPr lang="en" sz="4000"/>
              <a:t>Private Clouds provide more Control</a:t>
            </a:r>
          </a:p>
          <a:p>
            <a:pPr lvl="0" rtl="0">
              <a:spcBef>
                <a:spcPts val="0"/>
              </a:spcBef>
              <a:buNone/>
            </a:pP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433" name="Shape 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725" y="4049225"/>
            <a:ext cx="6463274" cy="280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Shape 4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75" y="4533974"/>
            <a:ext cx="2846524" cy="224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0" y="1345279"/>
            <a:ext cx="9144000" cy="542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•Clouds rely on virtualization and in the public model, this delinks or decouples location, application and data.  This  reduces the perceived ownership and control 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endParaRPr sz="240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40" name="Shape 440"/>
          <p:cNvSpPr txBox="1"/>
          <p:nvPr/>
        </p:nvSpPr>
        <p:spPr>
          <a:xfrm>
            <a:off x="0" y="607248"/>
            <a:ext cx="9144000" cy="61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7500"/>
              <a:buFont typeface="Arial"/>
              <a:buNone/>
            </a:pPr>
            <a:r>
              <a:rPr lang="en" sz="4000"/>
              <a:t>Private Clouds provide more Control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3600" b="1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00" y="3586362"/>
            <a:ext cx="8296374" cy="2399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0" y="253354"/>
            <a:ext cx="9144000" cy="6521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</a:t>
            </a:r>
            <a:r>
              <a:rPr lang="en" sz="2500">
                <a:solidFill>
                  <a:srgbClr val="000000"/>
                </a:solidFill>
              </a:rPr>
              <a:t>Control of information is  </a:t>
            </a:r>
            <a:r>
              <a:rPr lang="en" sz="2500" b="1">
                <a:solidFill>
                  <a:srgbClr val="000000"/>
                </a:solidFill>
              </a:rPr>
              <a:t>NOT dependent o</a:t>
            </a:r>
            <a:r>
              <a:rPr lang="en" sz="2500">
                <a:solidFill>
                  <a:srgbClr val="000000"/>
                </a:solidFill>
              </a:rPr>
              <a:t>n its location or ownership.</a:t>
            </a:r>
          </a:p>
          <a:p>
            <a:pPr lvl="0" rtl="0">
              <a:lnSpc>
                <a:spcPct val="115000"/>
              </a:lnSpc>
              <a:spcBef>
                <a:spcPts val="50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200">
                <a:solidFill>
                  <a:srgbClr val="000000"/>
                </a:solidFill>
              </a:rPr>
              <a:t>For example, public key encryption allows the holder of key to control the information without owning the rest of infrastructure</a:t>
            </a:r>
          </a:p>
          <a:p>
            <a:pPr lvl="0" rtl="0">
              <a:lnSpc>
                <a:spcPct val="115000"/>
              </a:lnSpc>
              <a:spcBef>
                <a:spcPts val="50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200">
                <a:solidFill>
                  <a:srgbClr val="000000"/>
                </a:solidFill>
              </a:rPr>
              <a:t>Control can be created over an untrusted infrastructure via a combination of encryption, contracts with service level agreements(SLA) and imposing minimum security standards.</a:t>
            </a:r>
          </a:p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47" name="Shape 447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812" y="3611425"/>
            <a:ext cx="6810375" cy="3162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</a:t>
            </a:r>
            <a:r>
              <a:rPr lang="en" sz="2500">
                <a:solidFill>
                  <a:srgbClr val="000000"/>
                </a:solidFill>
              </a:rPr>
              <a:t>Control of information is  </a:t>
            </a:r>
            <a:r>
              <a:rPr lang="en" sz="2500" b="1">
                <a:solidFill>
                  <a:srgbClr val="000000"/>
                </a:solidFill>
              </a:rPr>
              <a:t>NOT dependent o</a:t>
            </a:r>
            <a:r>
              <a:rPr lang="en" sz="2500">
                <a:solidFill>
                  <a:srgbClr val="000000"/>
                </a:solidFill>
              </a:rPr>
              <a:t>n its location or ownership.</a:t>
            </a:r>
          </a:p>
          <a:p>
            <a:pPr lvl="0" rtl="0">
              <a:lnSpc>
                <a:spcPct val="115000"/>
              </a:lnSpc>
              <a:spcBef>
                <a:spcPts val="50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200">
                <a:solidFill>
                  <a:srgbClr val="000000"/>
                </a:solidFill>
              </a:rPr>
              <a:t>Compliance is a challenge outside traditional security models</a:t>
            </a:r>
          </a:p>
          <a:p>
            <a:pPr lvl="0" rtl="0">
              <a:lnSpc>
                <a:spcPct val="115000"/>
              </a:lnSpc>
              <a:spcBef>
                <a:spcPts val="50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200">
                <a:solidFill>
                  <a:srgbClr val="000000"/>
                </a:solidFill>
              </a:rPr>
              <a:t>Public cloud can be made as compliant and secure as possible as private cloud through technology control and contracts.</a:t>
            </a:r>
          </a:p>
          <a:p>
            <a:pPr lvl="0" rtl="0">
              <a:lnSpc>
                <a:spcPct val="115000"/>
              </a:lnSpc>
              <a:spcBef>
                <a:spcPts val="50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200">
                <a:solidFill>
                  <a:srgbClr val="000000"/>
                </a:solidFill>
              </a:rPr>
              <a:t>Auditing and regulation are continuously  adapting to new technologies and business models.</a:t>
            </a:r>
          </a:p>
          <a:p>
            <a:pPr lvl="0" rtl="0"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54" name="Shape 454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>
                <a:solidFill>
                  <a:schemeClr val="dk1"/>
                </a:solidFill>
              </a:rPr>
              <a:t>2.4 Cloud Deployment Models</a:t>
            </a:r>
          </a:p>
        </p:txBody>
      </p:sp>
      <p:pic>
        <p:nvPicPr>
          <p:cNvPr id="455" name="Shape 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437" y="4273177"/>
            <a:ext cx="6193125" cy="2501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</a:t>
            </a:r>
            <a:r>
              <a:rPr lang="en">
                <a:solidFill>
                  <a:srgbClr val="000000"/>
                </a:solidFill>
              </a:rPr>
              <a:t>There are two extremes to the ownership spectrum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–Complete ownership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–Complete lack of ownership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</a:t>
            </a:r>
            <a:r>
              <a:rPr lang="en">
                <a:solidFill>
                  <a:srgbClr val="000000"/>
                </a:solidFill>
              </a:rPr>
              <a:t>There are approaches in-between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–Partial control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–Shared ownership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9285"/>
              <a:buFont typeface="Arial"/>
              <a:buNone/>
            </a:pPr>
            <a:endParaRPr sz="280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Levels of limited access- specific departmental access, industry-only access, controlled partner access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61" name="Shape 461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Private Clouds</a:t>
            </a:r>
          </a:p>
        </p:txBody>
      </p:sp>
      <p:pic>
        <p:nvPicPr>
          <p:cNvPr id="462" name="Shape 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075" y="1873912"/>
            <a:ext cx="2685778" cy="2516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Hybrid cloud is a </a:t>
            </a:r>
            <a:r>
              <a:rPr lang="en" sz="2800" b="1">
                <a:solidFill>
                  <a:srgbClr val="000000"/>
                </a:solidFill>
              </a:rPr>
              <a:t>combination of an interoperating public and private cloud.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In this model,  users typically outsource non business-critical information and processing to the public cloud and keep business-critical services and data in their control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68" name="Shape 468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2.4.3 Hybrid Clouds</a:t>
            </a:r>
          </a:p>
        </p:txBody>
      </p:sp>
      <p:pic>
        <p:nvPicPr>
          <p:cNvPr id="469" name="Shape 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400" y="3749801"/>
            <a:ext cx="6096000" cy="275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</a:t>
            </a:r>
            <a:r>
              <a:rPr lang="en" sz="2400">
                <a:solidFill>
                  <a:srgbClr val="000000"/>
                </a:solidFill>
              </a:rPr>
              <a:t>Hybrid cloud provides the best of both cloud worlds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 Scale and convenience of a public cloud and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•Control and reliability of on-premise software and infrastructure  and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•Allows free movement between the two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75" name="Shape 475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Hybrid Clouds</a:t>
            </a:r>
          </a:p>
        </p:txBody>
      </p:sp>
      <p:sp>
        <p:nvSpPr>
          <p:cNvPr id="476" name="Shape 476"/>
          <p:cNvSpPr txBox="1"/>
          <p:nvPr/>
        </p:nvSpPr>
        <p:spPr>
          <a:xfrm>
            <a:off x="152400" y="152400"/>
            <a:ext cx="3000000" cy="31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477" name="Shape 4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925" y="3411977"/>
            <a:ext cx="5870161" cy="3362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0" y="697348"/>
            <a:ext cx="9144000" cy="616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services provided by clservices provided by cloudoud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62" y="0"/>
            <a:ext cx="3489296" cy="220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62" y="2201652"/>
            <a:ext cx="3489296" cy="220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29197"/>
            <a:ext cx="3489296" cy="220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0528" y="4487023"/>
            <a:ext cx="3294646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3455" y="274650"/>
            <a:ext cx="4821719" cy="3505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6774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Hybrid cloud allows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600" b="1">
                <a:solidFill>
                  <a:srgbClr val="000000"/>
                </a:solidFill>
              </a:rPr>
              <a:t>Elasticity -</a:t>
            </a:r>
            <a:r>
              <a:rPr lang="en" sz="2600">
                <a:solidFill>
                  <a:srgbClr val="000000"/>
                </a:solidFill>
              </a:rPr>
              <a:t>  ability to scale capacity up or down in  a matter of minutes without owning capital expenses of the hardware or datacenter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600">
                <a:solidFill>
                  <a:srgbClr val="000000"/>
                </a:solidFill>
              </a:rPr>
              <a:t>Pay as you go pricing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600">
                <a:solidFill>
                  <a:srgbClr val="000000"/>
                </a:solidFill>
              </a:rPr>
              <a:t>Network isolation and secure connectivity as if all the resources were in a privately owned datacenter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600">
                <a:solidFill>
                  <a:srgbClr val="000000"/>
                </a:solidFill>
              </a:rPr>
              <a:t>Gradually move to public cloud configuration , replicate an entire data center or move anywhere in between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3" name="Shape 483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484" name="Shape 4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500" y="4804875"/>
            <a:ext cx="4504999" cy="196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4000"/>
              <a:buFont typeface="Arial"/>
              <a:buNone/>
            </a:pPr>
            <a:r>
              <a:rPr lang="en" sz="2500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A community cloud is controlled and used by a </a:t>
            </a:r>
            <a:r>
              <a:rPr lang="en" sz="2800" b="1">
                <a:solidFill>
                  <a:srgbClr val="000000"/>
                </a:solidFill>
              </a:rPr>
              <a:t>group of organizations </a:t>
            </a:r>
            <a:r>
              <a:rPr lang="en" sz="2800">
                <a:solidFill>
                  <a:srgbClr val="000000"/>
                </a:solidFill>
              </a:rPr>
              <a:t>that have shared interest- such as </a:t>
            </a:r>
            <a:r>
              <a:rPr lang="en" sz="2800" b="1">
                <a:solidFill>
                  <a:srgbClr val="000000"/>
                </a:solidFill>
              </a:rPr>
              <a:t>specific security </a:t>
            </a:r>
            <a:r>
              <a:rPr lang="en" sz="2800">
                <a:solidFill>
                  <a:srgbClr val="000000"/>
                </a:solidFill>
              </a:rPr>
              <a:t>requirements or a common mission.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4000"/>
              <a:buFont typeface="Arial"/>
              <a:buNone/>
            </a:pPr>
            <a:r>
              <a:rPr lang="en" sz="2500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The members of the community share access to the data and application in the cloud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90" name="Shape 490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2.4.4 Community Cloud</a:t>
            </a:r>
          </a:p>
        </p:txBody>
      </p:sp>
      <p:pic>
        <p:nvPicPr>
          <p:cNvPr id="491" name="Shape 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99858"/>
            <a:ext cx="9143999" cy="337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•This is a shared compute capacity with variable usage based pricing to business units that are based on service offerings, accounts datacenters.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•It requires </a:t>
            </a:r>
            <a:r>
              <a:rPr lang="en" sz="2800" b="1">
                <a:solidFill>
                  <a:srgbClr val="000000"/>
                </a:solidFill>
              </a:rPr>
              <a:t>internal profit-center </a:t>
            </a:r>
            <a:r>
              <a:rPr lang="en" sz="2800">
                <a:solidFill>
                  <a:srgbClr val="000000"/>
                </a:solidFill>
              </a:rPr>
              <a:t>to take over or buy infrastructure made available through account consolidation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97" name="Shape 497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2.4.5 Shared Private Cloud</a:t>
            </a:r>
          </a:p>
        </p:txBody>
      </p:sp>
      <p:pic>
        <p:nvPicPr>
          <p:cNvPr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787" y="4612114"/>
            <a:ext cx="6048375" cy="2079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9845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>
                <a:solidFill>
                  <a:srgbClr val="000000"/>
                </a:solidFill>
              </a:rPr>
              <a:t>Dedicated private cloud has IT services catalog with dynamic provisioning. </a:t>
            </a:r>
          </a:p>
          <a:p>
            <a:pPr marL="457200" lvl="0" indent="-29845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>
                <a:solidFill>
                  <a:srgbClr val="000000"/>
                </a:solidFill>
              </a:rPr>
              <a:t>It depends on standardized SO architecture assets that can be  broadly deployed into new and existing accounts and is a lower cost model.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4" name="Shape 504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2.4.6 Dedicated Private Cloud</a:t>
            </a:r>
          </a:p>
        </p:txBody>
      </p:sp>
      <p:pic>
        <p:nvPicPr>
          <p:cNvPr id="505" name="Shape 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101" y="3879025"/>
            <a:ext cx="7729797" cy="2634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Shape 5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3521" y="2492237"/>
            <a:ext cx="2247078" cy="1266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0" y="548889"/>
            <a:ext cx="9144000" cy="6223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4000"/>
              <a:buFont typeface="Arial"/>
              <a:buNone/>
            </a:pPr>
            <a:r>
              <a:rPr lang="en" sz="2500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Dynamic private cloud allows client workloads to </a:t>
            </a:r>
            <a:r>
              <a:rPr lang="en" sz="2800" b="1">
                <a:solidFill>
                  <a:srgbClr val="000000"/>
                </a:solidFill>
              </a:rPr>
              <a:t>dynamically migrate to and from the compute cloud as needed.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4000"/>
              <a:buFont typeface="Arial"/>
              <a:buNone/>
            </a:pPr>
            <a:r>
              <a:rPr lang="en" sz="2500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This model can be shared and dedicated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4000"/>
              <a:buFont typeface="Arial"/>
              <a:buNone/>
            </a:pPr>
            <a:r>
              <a:rPr lang="en" sz="2500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It delivers on the ultimate value of cloud.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4000"/>
              <a:buFont typeface="Arial"/>
              <a:buNone/>
            </a:pPr>
            <a:r>
              <a:rPr lang="en" sz="2500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This is a very low management model with reliable SLA’s and scalability.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12" name="Shape 512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2.4.7 Dynamic Private Cloud</a:t>
            </a:r>
          </a:p>
        </p:txBody>
      </p:sp>
      <p:pic>
        <p:nvPicPr>
          <p:cNvPr id="513" name="Shape 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400" y="4303698"/>
            <a:ext cx="3695700" cy="255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Shape 5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725" y="4476949"/>
            <a:ext cx="5553549" cy="238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</a:t>
            </a:r>
            <a:r>
              <a:rPr lang="en">
                <a:solidFill>
                  <a:srgbClr val="000000"/>
                </a:solidFill>
              </a:rPr>
              <a:t>Cloud computing will transform the IT industry. They will profoundly affect how we live and how business operate.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</a:t>
            </a:r>
            <a:r>
              <a:rPr lang="en">
                <a:solidFill>
                  <a:srgbClr val="000000"/>
                </a:solidFill>
              </a:rPr>
              <a:t>Cloud computing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600">
                <a:solidFill>
                  <a:srgbClr val="000000"/>
                </a:solidFill>
              </a:rPr>
              <a:t>Provides massively scalable computing resources from anywhere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600">
                <a:solidFill>
                  <a:srgbClr val="000000"/>
                </a:solidFill>
              </a:rPr>
              <a:t>Simplifies service delivery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600">
                <a:solidFill>
                  <a:srgbClr val="000000"/>
                </a:solidFill>
              </a:rPr>
              <a:t>Provides rapid innovation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600">
                <a:solidFill>
                  <a:srgbClr val="000000"/>
                </a:solidFill>
              </a:rPr>
              <a:t>Provides dynamic platform for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2307"/>
              <a:buFont typeface="Arial"/>
              <a:buNone/>
            </a:pPr>
            <a:r>
              <a:rPr lang="en" sz="2600">
                <a:solidFill>
                  <a:srgbClr val="000000"/>
                </a:solidFill>
              </a:rPr>
              <a:t>next generation datacenters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20" name="Shape 520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2.4.8 Cloud Models Impact</a:t>
            </a:r>
          </a:p>
        </p:txBody>
      </p:sp>
      <p:pic>
        <p:nvPicPr>
          <p:cNvPr id="521" name="Shape 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3525" y="3729920"/>
            <a:ext cx="3886719" cy="2941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•Reduce IT Labor by 50% in configuration, operations, management and monitoring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•Improve Utilization by 75%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•Lower administrative cost 50%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•Reduce end-user IT support cost by 40%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•Reduce provisioning cycle from weeks to minutes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•Benefits of cloud economics with security within firewall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•Provide consistency of application environment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27" name="Shape 527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Internal Private Clouds – Cost Savings</a:t>
            </a:r>
          </a:p>
        </p:txBody>
      </p:sp>
      <p:pic>
        <p:nvPicPr>
          <p:cNvPr id="528" name="Shape 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75" y="4690825"/>
            <a:ext cx="5857875" cy="21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 sz="4700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Virtualization leads to consolidation - hence reduces hardware costs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 sz="4700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Labour savings -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 sz="4700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Automation of IT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 environment provisioning 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further reduces the cost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 sz="4700">
                <a:solidFill>
                  <a:srgbClr val="000000"/>
                </a:solidFill>
              </a:rPr>
              <a:t>•</a:t>
            </a:r>
            <a:r>
              <a:rPr lang="en" sz="2400">
                <a:solidFill>
                  <a:srgbClr val="000000"/>
                </a:solidFill>
              </a:rPr>
              <a:t>Total savings substantially offset the small incremental increase in software costs required for initialization and service management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34" name="Shape 534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600" b="1">
              <a:solidFill>
                <a:schemeClr val="dk1"/>
              </a:solidFill>
            </a:endParaRPr>
          </a:p>
        </p:txBody>
      </p:sp>
      <p:sp>
        <p:nvSpPr>
          <p:cNvPr id="535" name="Shape 535"/>
          <p:cNvSpPr txBox="1"/>
          <p:nvPr/>
        </p:nvSpPr>
        <p:spPr>
          <a:xfrm>
            <a:off x="152400" y="152400"/>
            <a:ext cx="8991600" cy="59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2.4.9 Savings and Cost Metrics</a:t>
            </a:r>
          </a:p>
        </p:txBody>
      </p:sp>
      <p:pic>
        <p:nvPicPr>
          <p:cNvPr id="536" name="Shape 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050" y="1668149"/>
            <a:ext cx="4720700" cy="35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0" y="744350"/>
            <a:ext cx="90822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Char char="●"/>
            </a:pPr>
            <a:r>
              <a:rPr lang="en" sz="2800">
                <a:solidFill>
                  <a:srgbClr val="000000"/>
                </a:solidFill>
              </a:rPr>
              <a:t>A  company needs certain amount of  UNIQUE IT to runs its Business ( say Google search infrastructure)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Char char="●"/>
            </a:pPr>
            <a:r>
              <a:rPr lang="en" sz="2800">
                <a:solidFill>
                  <a:srgbClr val="000000"/>
                </a:solidFill>
              </a:rPr>
              <a:t>It also needs a huge amount of Commodity IT to run its basic operations.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Char char="●"/>
            </a:pPr>
            <a:r>
              <a:rPr lang="en" sz="2800">
                <a:solidFill>
                  <a:srgbClr val="000000"/>
                </a:solidFill>
              </a:rPr>
              <a:t>Cost of commodity IT set up may be high and hence be delegated or outsourced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2" name="Shape 542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600" b="1">
              <a:solidFill>
                <a:schemeClr val="dk1"/>
              </a:solidFill>
            </a:endParaRPr>
          </a:p>
        </p:txBody>
      </p:sp>
      <p:sp>
        <p:nvSpPr>
          <p:cNvPr id="543" name="Shape 543"/>
          <p:cNvSpPr txBox="1"/>
          <p:nvPr/>
        </p:nvSpPr>
        <p:spPr>
          <a:xfrm>
            <a:off x="0" y="152400"/>
            <a:ext cx="91440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2.4.10 Commoditization in Cloud</a:t>
            </a:r>
          </a:p>
        </p:txBody>
      </p:sp>
      <p:pic>
        <p:nvPicPr>
          <p:cNvPr id="544" name="Shape 5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50" y="3849600"/>
            <a:ext cx="7629498" cy="2924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</a:t>
            </a:r>
            <a:r>
              <a:rPr lang="en">
                <a:solidFill>
                  <a:srgbClr val="000000"/>
                </a:solidFill>
              </a:rPr>
              <a:t>Security is a deep concern in Cloud Computing. Here are few security concerns to be considered: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–</a:t>
            </a:r>
            <a:r>
              <a:rPr lang="en" sz="2400">
                <a:solidFill>
                  <a:srgbClr val="000000"/>
                </a:solidFill>
              </a:rPr>
              <a:t>Multi-Tenancy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–Security Assessment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–Shared Risk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–Staff Security Screening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–Distributed Datacenters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–Physical Security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–Policies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–Coding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–Data Leakage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50" name="Shape 550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600" b="1">
              <a:solidFill>
                <a:schemeClr val="dk1"/>
              </a:solidFill>
            </a:endParaRPr>
          </a:p>
        </p:txBody>
      </p:sp>
      <p:sp>
        <p:nvSpPr>
          <p:cNvPr id="551" name="Shape 551"/>
          <p:cNvSpPr txBox="1"/>
          <p:nvPr/>
        </p:nvSpPr>
        <p:spPr>
          <a:xfrm>
            <a:off x="152400" y="152400"/>
            <a:ext cx="8893800" cy="39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2.5 Security in a Public Cloud</a:t>
            </a:r>
          </a:p>
        </p:txBody>
      </p:sp>
      <p:pic>
        <p:nvPicPr>
          <p:cNvPr id="552" name="Shape 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435" y="1836069"/>
            <a:ext cx="2661598" cy="1890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Shape 5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6880" y="5015618"/>
            <a:ext cx="2887120" cy="175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Shape 5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435" y="5385200"/>
            <a:ext cx="2479458" cy="1389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Shape 5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4601" y="1926675"/>
            <a:ext cx="2661598" cy="2831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Shape 5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2101" y="3932327"/>
            <a:ext cx="2454268" cy="1247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5564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Introduction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0" y="719824"/>
            <a:ext cx="9144000" cy="6138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Cloud computing is a model-driven methodology that provides </a:t>
            </a:r>
            <a:r>
              <a:rPr lang="en" b="1"/>
              <a:t>configurable computing resources</a:t>
            </a:r>
            <a:r>
              <a:rPr lang="en"/>
              <a:t> such as services, networks, storage and applications as and when required with minimum efforts over the Internet services.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579" y="3157912"/>
            <a:ext cx="6170990" cy="3415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•As long as cloud provider builds its security to meet high-risk client, all the lower-risk clients get better security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•Ex: A bandage manufacturer may have a low-risk of being a target of malfeasance.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•A music label that is currently suing file sharers could have a high risk of being targeted by malfeasance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•Hence, Cloud designer must design security to meet the needs of the music label and bandage manufacturer gets the benefit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6666"/>
              <a:buFont typeface="Arial"/>
              <a:buNone/>
            </a:pPr>
            <a:endParaRPr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62" name="Shape 562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600" b="1">
              <a:solidFill>
                <a:schemeClr val="dk1"/>
              </a:solidFill>
            </a:endParaRPr>
          </a:p>
        </p:txBody>
      </p:sp>
      <p:sp>
        <p:nvSpPr>
          <p:cNvPr id="563" name="Shape 563"/>
          <p:cNvSpPr txBox="1"/>
          <p:nvPr/>
        </p:nvSpPr>
        <p:spPr>
          <a:xfrm>
            <a:off x="152400" y="152400"/>
            <a:ext cx="8858099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2.5.1 Multi- Tenancy</a:t>
            </a:r>
          </a:p>
        </p:txBody>
      </p:sp>
      <p:pic>
        <p:nvPicPr>
          <p:cNvPr id="564" name="Shape 5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00" y="4531175"/>
            <a:ext cx="4179312" cy="22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Shape 5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525" y="4714596"/>
            <a:ext cx="3905250" cy="1876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Shape 5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1975" y="2208212"/>
            <a:ext cx="3829050" cy="54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0" y="547500"/>
            <a:ext cx="9144000" cy="6226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•Over time, enterprises tend to </a:t>
            </a:r>
            <a:r>
              <a:rPr lang="en" sz="2400" b="1">
                <a:solidFill>
                  <a:srgbClr val="000000"/>
                </a:solidFill>
              </a:rPr>
              <a:t>relax their security posture.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•To combat a relaxation of security , the cloud provider should perform</a:t>
            </a:r>
            <a:r>
              <a:rPr lang="en" sz="2400" b="1">
                <a:solidFill>
                  <a:srgbClr val="000000"/>
                </a:solidFill>
              </a:rPr>
              <a:t> regular security assessments.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•The assessments should be done by someone who is experienced and able to identify issues and fix them.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•The report should be provided to each client immediately after the assessment is performed so that the clients know the current state of the cloud’s overall security.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72" name="Shape 572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2.5.2 Security Assessment</a:t>
            </a:r>
          </a:p>
        </p:txBody>
      </p:sp>
      <p:pic>
        <p:nvPicPr>
          <p:cNvPr id="573" name="Shape 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449" y="4625925"/>
            <a:ext cx="7398686" cy="2148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0" y="547500"/>
            <a:ext cx="9144000" cy="6226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Often cloud service provider may not be the cloud operator.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4000"/>
              <a:buFont typeface="Arial"/>
              <a:buNone/>
            </a:pPr>
            <a:r>
              <a:rPr lang="en" sz="2500">
                <a:solidFill>
                  <a:srgbClr val="000000"/>
                </a:solidFill>
              </a:rPr>
              <a:t>–</a:t>
            </a:r>
            <a:r>
              <a:rPr lang="en" sz="2400">
                <a:solidFill>
                  <a:srgbClr val="000000"/>
                </a:solidFill>
              </a:rPr>
              <a:t>For example, a SaaS  provider may use services of an IaaS.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•This may have security implications.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•In this multi-tier service provider arrangement, each provider shares the risk of security.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•The service provider must be aware of cloud architecture used by cloud provider and factor that into overall risk mitigation plan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79" name="Shape 579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2.5.3 Shared Risk</a:t>
            </a:r>
          </a:p>
        </p:txBody>
      </p:sp>
      <p:pic>
        <p:nvPicPr>
          <p:cNvPr id="580" name="Shape 5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950" y="4705075"/>
            <a:ext cx="6108099" cy="215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7826"/>
              <a:buFont typeface="Arial"/>
              <a:buNone/>
            </a:pPr>
            <a:r>
              <a:rPr lang="en" sz="2300">
                <a:solidFill>
                  <a:srgbClr val="000000"/>
                </a:solidFill>
              </a:rPr>
              <a:t>•</a:t>
            </a:r>
            <a:r>
              <a:rPr lang="en" sz="3600">
                <a:solidFill>
                  <a:srgbClr val="000000"/>
                </a:solidFill>
              </a:rPr>
              <a:t>Both regular and contract employees must be subjected to all security procedures, background checks etc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86" name="Shape 586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2.5.4 Staff Security Screening</a:t>
            </a:r>
          </a:p>
        </p:txBody>
      </p:sp>
      <p:sp>
        <p:nvSpPr>
          <p:cNvPr id="587" name="Shape 587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588" name="Shape 588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589" name="Shape 589"/>
          <p:cNvSpPr txBox="1"/>
          <p:nvPr/>
        </p:nvSpPr>
        <p:spPr>
          <a:xfrm>
            <a:off x="609600" y="609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x="762000" y="762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591" name="Shape 591"/>
          <p:cNvSpPr txBox="1"/>
          <p:nvPr/>
        </p:nvSpPr>
        <p:spPr>
          <a:xfrm>
            <a:off x="914400" y="914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592" name="Shape 592"/>
          <p:cNvSpPr txBox="1"/>
          <p:nvPr/>
        </p:nvSpPr>
        <p:spPr>
          <a:xfrm>
            <a:off x="1066800" y="1066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593" name="Shape 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4050209"/>
            <a:ext cx="3429000" cy="27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Shape 5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75" y="3976500"/>
            <a:ext cx="4762500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Shape 5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5000" y="2232246"/>
            <a:ext cx="3318345" cy="1744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Disasters include – hurricanes, tornadoes, landslides,  earthquakes,  and even fiber-cuts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Geographically distributed data centers provide better data security and disaster management and recovery possibilities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1" name="Shape 601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2.5.5 Distributed Data Centers</a:t>
            </a:r>
          </a:p>
        </p:txBody>
      </p:sp>
      <p:pic>
        <p:nvPicPr>
          <p:cNvPr id="602" name="Shape 6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483" y="4272801"/>
            <a:ext cx="4176067" cy="2585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Shape 6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119" y="3991830"/>
            <a:ext cx="4643430" cy="2585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Shape 6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8325" y="3027278"/>
            <a:ext cx="2619375" cy="1070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Shape 6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1125" y="3165053"/>
            <a:ext cx="2136030" cy="1188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Shape 6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37160" y="3027278"/>
            <a:ext cx="2204935" cy="146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</a:t>
            </a:r>
            <a:r>
              <a:rPr lang="en">
                <a:solidFill>
                  <a:srgbClr val="000000"/>
                </a:solidFill>
              </a:rPr>
              <a:t>This includes:</a:t>
            </a:r>
          </a:p>
          <a:p>
            <a:pPr lvl="0" rtl="0">
              <a:lnSpc>
                <a:spcPct val="115000"/>
              </a:lnSpc>
              <a:spcBef>
                <a:spcPts val="500"/>
              </a:spcBef>
              <a:buClr>
                <a:srgbClr val="000000"/>
              </a:buClr>
              <a:buSzPct val="52380"/>
              <a:buFont typeface="Arial"/>
              <a:buNone/>
            </a:pPr>
            <a:r>
              <a:rPr lang="en" sz="2100">
                <a:solidFill>
                  <a:srgbClr val="000000"/>
                </a:solidFill>
              </a:rPr>
              <a:t>–</a:t>
            </a:r>
            <a:r>
              <a:rPr lang="en" sz="2000">
                <a:solidFill>
                  <a:srgbClr val="000000"/>
                </a:solidFill>
              </a:rPr>
              <a:t>Card or biometric access</a:t>
            </a:r>
          </a:p>
          <a:p>
            <a:pPr lvl="0" rtl="0">
              <a:lnSpc>
                <a:spcPct val="115000"/>
              </a:lnSpc>
              <a:spcBef>
                <a:spcPts val="500"/>
              </a:spcBef>
              <a:buClr>
                <a:srgbClr val="000000"/>
              </a:buClr>
              <a:buSzPct val="52380"/>
              <a:buFont typeface="Arial"/>
              <a:buNone/>
            </a:pPr>
            <a:r>
              <a:rPr lang="en" sz="2100">
                <a:solidFill>
                  <a:srgbClr val="000000"/>
                </a:solidFill>
              </a:rPr>
              <a:t>–</a:t>
            </a:r>
            <a:r>
              <a:rPr lang="en" sz="2000">
                <a:solidFill>
                  <a:srgbClr val="000000"/>
                </a:solidFill>
              </a:rPr>
              <a:t>Mantrap</a:t>
            </a:r>
          </a:p>
          <a:p>
            <a:pPr lvl="0" rtl="0">
              <a:lnSpc>
                <a:spcPct val="115000"/>
              </a:lnSpc>
              <a:spcBef>
                <a:spcPts val="500"/>
              </a:spcBef>
              <a:buClr>
                <a:srgbClr val="000000"/>
              </a:buClr>
              <a:buSzPct val="52380"/>
              <a:buFont typeface="Arial"/>
              <a:buNone/>
            </a:pPr>
            <a:r>
              <a:rPr lang="en" sz="2100">
                <a:solidFill>
                  <a:srgbClr val="000000"/>
                </a:solidFill>
              </a:rPr>
              <a:t>–</a:t>
            </a:r>
            <a:r>
              <a:rPr lang="en" sz="2000">
                <a:solidFill>
                  <a:srgbClr val="000000"/>
                </a:solidFill>
              </a:rPr>
              <a:t>Surveillance</a:t>
            </a:r>
          </a:p>
          <a:p>
            <a:pPr lvl="0" rtl="0">
              <a:lnSpc>
                <a:spcPct val="115000"/>
              </a:lnSpc>
              <a:spcBef>
                <a:spcPts val="500"/>
              </a:spcBef>
              <a:buClr>
                <a:srgbClr val="000000"/>
              </a:buClr>
              <a:buSzPct val="52380"/>
              <a:buFont typeface="Arial"/>
              <a:buNone/>
            </a:pPr>
            <a:r>
              <a:rPr lang="en" sz="2100">
                <a:solidFill>
                  <a:srgbClr val="000000"/>
                </a:solidFill>
              </a:rPr>
              <a:t>–</a:t>
            </a:r>
            <a:r>
              <a:rPr lang="en" sz="2000">
                <a:solidFill>
                  <a:srgbClr val="000000"/>
                </a:solidFill>
              </a:rPr>
              <a:t>On-site guard</a:t>
            </a:r>
          </a:p>
          <a:p>
            <a:pPr lvl="0" rtl="0">
              <a:lnSpc>
                <a:spcPct val="115000"/>
              </a:lnSpc>
              <a:spcBef>
                <a:spcPts val="500"/>
              </a:spcBef>
              <a:buClr>
                <a:srgbClr val="000000"/>
              </a:buClr>
              <a:buSzPct val="52380"/>
              <a:buFont typeface="Arial"/>
              <a:buNone/>
            </a:pPr>
            <a:r>
              <a:rPr lang="en" sz="2100">
                <a:solidFill>
                  <a:srgbClr val="000000"/>
                </a:solidFill>
              </a:rPr>
              <a:t>–</a:t>
            </a:r>
            <a:r>
              <a:rPr lang="en" sz="2000">
                <a:solidFill>
                  <a:srgbClr val="000000"/>
                </a:solidFill>
              </a:rPr>
              <a:t>Escorting the guests</a:t>
            </a:r>
          </a:p>
          <a:p>
            <a:pPr lvl="0" rtl="0">
              <a:lnSpc>
                <a:spcPct val="115000"/>
              </a:lnSpc>
              <a:spcBef>
                <a:spcPts val="500"/>
              </a:spcBef>
              <a:buClr>
                <a:srgbClr val="000000"/>
              </a:buClr>
              <a:buSzPct val="52380"/>
              <a:buFont typeface="Arial"/>
              <a:buNone/>
            </a:pPr>
            <a:r>
              <a:rPr lang="en" sz="2100">
                <a:solidFill>
                  <a:srgbClr val="000000"/>
                </a:solidFill>
              </a:rPr>
              <a:t>–</a:t>
            </a:r>
            <a:r>
              <a:rPr lang="en" sz="2000">
                <a:solidFill>
                  <a:srgbClr val="000000"/>
                </a:solidFill>
              </a:rPr>
              <a:t>Automatic Alarms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12" name="Shape 612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613" name="Shape 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566" y="744360"/>
            <a:ext cx="5904433" cy="60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Shape 6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325" y="4233748"/>
            <a:ext cx="3112240" cy="2540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Cloud computing companies need to have incident response policies and they need to have procedures for every client that feed into their overall incident response plan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endParaRPr sz="280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endParaRPr sz="280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endParaRPr sz="2800" u="sng">
              <a:solidFill>
                <a:schemeClr val="hlink"/>
              </a:solidFill>
              <a:hlinkClick r:id="rId3"/>
            </a:endParaRP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0" name="Shape 620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2.5.7 Policies</a:t>
            </a:r>
          </a:p>
        </p:txBody>
      </p:sp>
      <p:pic>
        <p:nvPicPr>
          <p:cNvPr id="621" name="Shape 6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7004" y="2571374"/>
            <a:ext cx="6511747" cy="3416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Every cloud company must follow secure coding practices.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endParaRPr sz="2800">
              <a:solidFill>
                <a:srgbClr val="000000"/>
              </a:solidFill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All code must be documented and should be demonstrated to clients.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endParaRPr sz="2800">
              <a:solidFill>
                <a:srgbClr val="000000"/>
              </a:solidFill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endParaRPr sz="2800" u="sng">
              <a:solidFill>
                <a:schemeClr val="hlink"/>
              </a:solidFill>
              <a:hlinkClick r:id="rId3"/>
            </a:endParaRP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7" name="Shape 627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2.5.8 Coding</a:t>
            </a:r>
          </a:p>
        </p:txBody>
      </p:sp>
      <p:pic>
        <p:nvPicPr>
          <p:cNvPr id="628" name="Shape 6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6558" y="4136387"/>
            <a:ext cx="6347442" cy="254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Shape 6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585" y="4214651"/>
            <a:ext cx="2391972" cy="2391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0" y="677853"/>
            <a:ext cx="9144000" cy="6096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Data leakage is a security risk and challenge.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</a:t>
            </a:r>
            <a:r>
              <a:rPr lang="en">
                <a:solidFill>
                  <a:srgbClr val="000000"/>
                </a:solidFill>
              </a:rPr>
              <a:t>At minimum, the data that falls under legislative mandates, or contractual obligation, should be encrypted while in flight and at rest.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35" name="Shape 635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2.5.9 Data Leakage</a:t>
            </a:r>
          </a:p>
        </p:txBody>
      </p:sp>
      <p:pic>
        <p:nvPicPr>
          <p:cNvPr id="636" name="Shape 6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75" y="3101250"/>
            <a:ext cx="4838351" cy="37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Shape 6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814" y="2935619"/>
            <a:ext cx="4182185" cy="3756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title"/>
          </p:nvPr>
        </p:nvSpPr>
        <p:spPr>
          <a:xfrm>
            <a:off x="-5131" y="102186"/>
            <a:ext cx="9102300" cy="69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 txBox="1">
            <a:spLocks noGrp="1"/>
          </p:cNvSpPr>
          <p:nvPr>
            <p:ph type="body" idx="1"/>
          </p:nvPr>
        </p:nvSpPr>
        <p:spPr>
          <a:xfrm>
            <a:off x="48318" y="928962"/>
            <a:ext cx="9031200" cy="5769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644" name="Shape 6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8" y="1027438"/>
            <a:ext cx="9031199" cy="567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0" y="83765"/>
            <a:ext cx="9144000" cy="6774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chapter describes several models for cloud computing: PRIVATE (deployment within firewall),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PUBLIC (where application services outside firewall)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762" y="1348255"/>
            <a:ext cx="5320978" cy="2119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500" y="4491199"/>
            <a:ext cx="7234999" cy="22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>
            <a:spLocks noGrp="1"/>
          </p:cNvSpPr>
          <p:nvPr>
            <p:ph type="body" idx="1"/>
          </p:nvPr>
        </p:nvSpPr>
        <p:spPr>
          <a:xfrm>
            <a:off x="0" y="648393"/>
            <a:ext cx="9144000" cy="612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•A public cloud is a shared cloud computing infrastructure that anyone can access.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•It provides hardware and virtualization layers  that are owned by the vendor and are shared between all customers.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•It is connected to the public internet and presents an illusion of infinitely elastic resource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6666"/>
              <a:buFont typeface="Arial"/>
              <a:buNone/>
            </a:pPr>
            <a:endParaRPr/>
          </a:p>
        </p:txBody>
      </p:sp>
      <p:sp>
        <p:nvSpPr>
          <p:cNvPr id="650" name="Shape 650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2.6 </a:t>
            </a:r>
            <a:r>
              <a:rPr lang="en" sz="4000" b="1"/>
              <a:t>Public</a:t>
            </a:r>
            <a:r>
              <a:rPr lang="en" sz="4000"/>
              <a:t> versus Private Cloud</a:t>
            </a:r>
          </a:p>
        </p:txBody>
      </p:sp>
      <p:pic>
        <p:nvPicPr>
          <p:cNvPr id="651" name="Shape 6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3241" y="4918366"/>
            <a:ext cx="2930758" cy="1855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Shape 6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50" y="4214208"/>
            <a:ext cx="5545973" cy="256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Shape 6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1450" y="3920898"/>
            <a:ext cx="1845024" cy="9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9" name="Shape 659"/>
          <p:cNvSpPr txBox="1">
            <a:spLocks noGrp="1"/>
          </p:cNvSpPr>
          <p:nvPr>
            <p:ph type="body" idx="1"/>
          </p:nvPr>
        </p:nvSpPr>
        <p:spPr>
          <a:xfrm>
            <a:off x="457200" y="1521125"/>
            <a:ext cx="8686800" cy="523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60" name="Shape 6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15" y="548640"/>
            <a:ext cx="8895169" cy="6203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•For consumption based pricing, the user pays for resources used, allowing for capacity fluctuations over time.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•Provisioning is applied through simple web interface for self –service provisioning of infrastructure  capacity 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2.6 </a:t>
            </a:r>
            <a:r>
              <a:rPr lang="en" sz="4000" b="1"/>
              <a:t>Public</a:t>
            </a:r>
            <a:r>
              <a:rPr lang="en" sz="4000"/>
              <a:t> versus Private Cloud - cntd</a:t>
            </a:r>
          </a:p>
        </p:txBody>
      </p:sp>
      <p:pic>
        <p:nvPicPr>
          <p:cNvPr id="667" name="Shape 6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720" y="3654176"/>
            <a:ext cx="5893060" cy="2941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•Operating costs for the cloud are absorbed in the usage based pricing.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•Users have no say in SLA or contractual terms and conditions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73" name="Shape 673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2.6 </a:t>
            </a:r>
            <a:r>
              <a:rPr lang="en" sz="4000" b="1"/>
              <a:t>Public</a:t>
            </a:r>
            <a:r>
              <a:rPr lang="en" sz="4000"/>
              <a:t> versus Private Cloud - cntd</a:t>
            </a:r>
          </a:p>
        </p:txBody>
      </p:sp>
      <p:pic>
        <p:nvPicPr>
          <p:cNvPr id="674" name="Shape 6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434" y="3214775"/>
            <a:ext cx="7597981" cy="2914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0" y="460228"/>
            <a:ext cx="9144000" cy="6314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•A private cloud is a cloud computing infrastructure owned by a single party.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•It provides hardware and virtualization layers that are owned by, and reserved for the business.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•All data and secure information remains behind the corporate firewall.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•It provides an elastic but finite resource and may not be connected to the public internet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•Private clouds can be designed for specific operating system, applications and use cases, unique to the business.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80" name="Shape 680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2.6 Public versus </a:t>
            </a:r>
            <a:r>
              <a:rPr lang="en" sz="4000" b="1"/>
              <a:t>Private</a:t>
            </a:r>
            <a:r>
              <a:rPr lang="en" sz="4000"/>
              <a:t> Cloud - cntd</a:t>
            </a:r>
          </a:p>
        </p:txBody>
      </p:sp>
      <p:pic>
        <p:nvPicPr>
          <p:cNvPr id="681" name="Shape 6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5125" y="5474664"/>
            <a:ext cx="2428875" cy="138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Shape 6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3450" y="5754575"/>
            <a:ext cx="2226825" cy="11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Shape 6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5800" y="5950127"/>
            <a:ext cx="2102800" cy="9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55000"/>
              <a:buFont typeface="Arial"/>
              <a:buNone/>
            </a:pPr>
            <a:r>
              <a:rPr lang="en" sz="2000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The cloud infrastructure has to be provisioned and paid-up front in private clouds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55000"/>
              <a:buFont typeface="Arial"/>
              <a:buNone/>
            </a:pPr>
            <a:r>
              <a:rPr lang="en" sz="2000">
                <a:solidFill>
                  <a:srgbClr val="000000"/>
                </a:solidFill>
              </a:rPr>
              <a:t>•</a:t>
            </a:r>
            <a:r>
              <a:rPr lang="en" sz="2800">
                <a:solidFill>
                  <a:srgbClr val="000000"/>
                </a:solidFill>
              </a:rPr>
              <a:t>Self-service is possible upto a point.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2.7 Cloud Infrastructure Self-Service</a:t>
            </a:r>
          </a:p>
        </p:txBody>
      </p:sp>
      <p:pic>
        <p:nvPicPr>
          <p:cNvPr id="690" name="Shape 6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84358"/>
            <a:ext cx="9143999" cy="429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The cloud computing strategy and planning has the following 3 major steps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55000"/>
              <a:buFont typeface="Arial"/>
              <a:buNone/>
            </a:pPr>
            <a:r>
              <a:rPr lang="en" sz="2000">
                <a:solidFill>
                  <a:srgbClr val="000000"/>
                </a:solidFill>
              </a:rPr>
              <a:t>•</a:t>
            </a:r>
            <a:r>
              <a:rPr lang="en" sz="2400">
                <a:solidFill>
                  <a:srgbClr val="000000"/>
                </a:solidFill>
              </a:rPr>
              <a:t>Assessment of current environment to determine  strengths, gaps and readiness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•Development of the value proposition for cloud computing in the enterprise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•Strategy, planning and roadmaps to successfully implement the selected cloud delivery model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2.7.1 Infrastructure Strategy and Planning Features</a:t>
            </a:r>
          </a:p>
        </p:txBody>
      </p:sp>
      <p:pic>
        <p:nvPicPr>
          <p:cNvPr id="697" name="Shape 6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400" y="4227648"/>
            <a:ext cx="4762500" cy="263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Shape 6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62" y="4533341"/>
            <a:ext cx="3095625" cy="2241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 dirty="0">
                <a:solidFill>
                  <a:srgbClr val="000000"/>
                </a:solidFill>
              </a:rPr>
              <a:t>The path from simple virtualization to cloud computing occurs in five distinct stages: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 dirty="0">
                <a:solidFill>
                  <a:srgbClr val="000000"/>
                </a:solidFill>
              </a:rPr>
              <a:t>•Stage 1: Server Virtualization  - Consolidation attempt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 dirty="0">
                <a:solidFill>
                  <a:srgbClr val="000000"/>
                </a:solidFill>
              </a:rPr>
              <a:t>•Stage 2: Distributed Virtualization - Elasticity, Rapidity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 dirty="0">
                <a:solidFill>
                  <a:srgbClr val="000000"/>
                </a:solidFill>
              </a:rPr>
              <a:t>•Stage 3: Private Cloud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 dirty="0">
                <a:solidFill>
                  <a:srgbClr val="000000"/>
                </a:solidFill>
              </a:rPr>
              <a:t>•Stage 4: Hybrid Cloud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 dirty="0">
                <a:solidFill>
                  <a:srgbClr val="000000"/>
                </a:solidFill>
              </a:rPr>
              <a:t>•Stage 5: Public Cloud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4" name="Shape 704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2.7.2 The Path to Cloud Computing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707" name="Shape 7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2700"/>
            <a:ext cx="5358800" cy="23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Shape 7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807" y="2773162"/>
            <a:ext cx="3785192" cy="3306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>
            <a:spLocks noGrp="1"/>
          </p:cNvSpPr>
          <p:nvPr>
            <p:ph type="body" idx="1"/>
          </p:nvPr>
        </p:nvSpPr>
        <p:spPr>
          <a:xfrm>
            <a:off x="0" y="744360"/>
            <a:ext cx="9144000" cy="60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•Models for cloud computing</a:t>
            </a:r>
          </a:p>
          <a:p>
            <a:pPr marL="1371600" lvl="0" indent="-698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•Public</a:t>
            </a:r>
          </a:p>
          <a:p>
            <a:pPr marL="1371600" lvl="0" indent="-698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•Private</a:t>
            </a:r>
          </a:p>
          <a:p>
            <a:pPr marL="1371600" lvl="0" indent="-698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000000"/>
                </a:solidFill>
              </a:rPr>
              <a:t>•Hybrid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•Consistent data availability and security is a critical success factor for any cloud deployment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en" sz="3200">
                <a:solidFill>
                  <a:srgbClr val="000000"/>
                </a:solidFill>
              </a:rPr>
              <a:t>•Business need to ensure that data is adequately protected and can be restored in a timely fashion following any disruption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Clr>
                <a:srgbClr val="000000"/>
              </a:buClr>
              <a:buSzPct val="34375"/>
              <a:buFont typeface="Arial"/>
              <a:buNone/>
            </a:pPr>
            <a:endParaRPr sz="3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14" name="Shape 714"/>
          <p:cNvSpPr txBox="1"/>
          <p:nvPr/>
        </p:nvSpPr>
        <p:spPr>
          <a:xfrm>
            <a:off x="0" y="0"/>
            <a:ext cx="9144000" cy="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2.8 Summary</a:t>
            </a:r>
          </a:p>
        </p:txBody>
      </p:sp>
    </p:spTree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0" name="Shape 7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21" name="Shape 7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2900"/>
            <a:ext cx="9048873" cy="557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1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2.2 Cloud Characteristics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0" y="756648"/>
            <a:ext cx="9144000" cy="5995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spcBef>
                <a:spcPts val="0"/>
              </a:spcBef>
              <a:buFont typeface="Arial"/>
              <a:buChar char="●"/>
            </a:pPr>
            <a:r>
              <a:rPr lang="en"/>
              <a:t>Cloud carries the basic infrastructure characteristics that are helpful to deploy cloud service in a fast and cost-effective manner.</a:t>
            </a:r>
          </a:p>
          <a:p>
            <a:pPr lvl="0" algn="just" rtl="0">
              <a:spcBef>
                <a:spcPts val="0"/>
              </a:spcBef>
              <a:buNone/>
            </a:pPr>
            <a:endParaRPr/>
          </a:p>
          <a:p>
            <a:pPr marL="457200" lvl="0" indent="-228600" algn="just" rtl="0">
              <a:spcBef>
                <a:spcPts val="0"/>
              </a:spcBef>
              <a:buFont typeface="Arial"/>
              <a:buChar char="●"/>
            </a:pPr>
            <a:r>
              <a:rPr lang="en"/>
              <a:t>The following characteristics set apart cloud from other computing techniques:</a:t>
            </a:r>
          </a:p>
          <a:p>
            <a:pPr lvl="0" algn="just" rtl="0">
              <a:spcBef>
                <a:spcPts val="0"/>
              </a:spcBef>
              <a:buNone/>
            </a:pPr>
            <a:endParaRPr/>
          </a:p>
          <a:p>
            <a:pPr marL="1371600" lvl="2" indent="-228600" algn="just" rtl="0">
              <a:spcBef>
                <a:spcPts val="0"/>
              </a:spcBef>
              <a:buFont typeface="Wingdings"/>
              <a:buChar char="§"/>
            </a:pPr>
            <a:r>
              <a:rPr lang="en"/>
              <a:t>On-Demand Service</a:t>
            </a:r>
          </a:p>
          <a:p>
            <a:pPr marL="1371600" lvl="2" indent="-228600" algn="just" rtl="0">
              <a:spcBef>
                <a:spcPts val="0"/>
              </a:spcBef>
              <a:buFont typeface="Wingdings"/>
              <a:buChar char="§"/>
            </a:pPr>
            <a:r>
              <a:rPr lang="en"/>
              <a:t>Ubiquitous Network Access</a:t>
            </a:r>
          </a:p>
          <a:p>
            <a:pPr marL="1371600" lvl="2" indent="-228600" algn="just" rtl="0">
              <a:spcBef>
                <a:spcPts val="0"/>
              </a:spcBef>
              <a:buFont typeface="Wingdings"/>
              <a:buChar char="§"/>
            </a:pPr>
            <a:r>
              <a:rPr lang="en"/>
              <a:t>Location Independent Resource Pooling</a:t>
            </a:r>
          </a:p>
          <a:p>
            <a:pPr marL="1371600" lvl="2" indent="-228600" algn="just" rtl="0">
              <a:spcBef>
                <a:spcPts val="0"/>
              </a:spcBef>
              <a:buFont typeface="Wingdings"/>
              <a:buChar char="§"/>
            </a:pPr>
            <a:r>
              <a:rPr lang="en"/>
              <a:t>Rapid Elasticity</a:t>
            </a:r>
          </a:p>
          <a:p>
            <a:pPr marL="1371600" lvl="2" indent="-228600" algn="just" rtl="0">
              <a:spcBef>
                <a:spcPts val="0"/>
              </a:spcBef>
              <a:buFont typeface="Wingdings"/>
              <a:buChar char="§"/>
            </a:pPr>
            <a:r>
              <a:rPr lang="en"/>
              <a:t>Measured Service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/>
              <a:t>			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 txBox="1">
            <a:spLocks noGrp="1"/>
          </p:cNvSpPr>
          <p:nvPr>
            <p:ph type="title"/>
          </p:nvPr>
        </p:nvSpPr>
        <p:spPr>
          <a:xfrm>
            <a:off x="-5131" y="102186"/>
            <a:ext cx="9102300" cy="69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39" name="Shape 739"/>
          <p:cNvSpPr txBox="1">
            <a:spLocks noGrp="1"/>
          </p:cNvSpPr>
          <p:nvPr>
            <p:ph type="body" idx="1"/>
          </p:nvPr>
        </p:nvSpPr>
        <p:spPr>
          <a:xfrm>
            <a:off x="48318" y="928962"/>
            <a:ext cx="9031200" cy="5769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740" name="Shape 7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8" y="102186"/>
            <a:ext cx="9031198" cy="659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3321</Words>
  <Application>Microsoft Office PowerPoint</Application>
  <PresentationFormat>On-screen Show (4:3)</PresentationFormat>
  <Paragraphs>429</Paragraphs>
  <Slides>90</Slides>
  <Notes>90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1" baseType="lpstr">
      <vt:lpstr>Custom Theme</vt:lpstr>
      <vt:lpstr> Cloud Computing</vt:lpstr>
      <vt:lpstr>PowerPoint Presentation</vt:lpstr>
      <vt:lpstr>2.1 Cloud Characteristics</vt:lpstr>
      <vt:lpstr>2.1 Introduction</vt:lpstr>
      <vt:lpstr>2.1 Introduction</vt:lpstr>
      <vt:lpstr>PowerPoint Presentation</vt:lpstr>
      <vt:lpstr>Introduction</vt:lpstr>
      <vt:lpstr>PowerPoint Presentation</vt:lpstr>
      <vt:lpstr>2.2 Cloud Characteristics</vt:lpstr>
      <vt:lpstr>PowerPoint Presentation</vt:lpstr>
      <vt:lpstr>PowerPoint Presentation</vt:lpstr>
      <vt:lpstr>PowerPoint Presentation</vt:lpstr>
      <vt:lpstr>PowerPoint Presentation</vt:lpstr>
      <vt:lpstr>2.2 Measured Service </vt:lpstr>
      <vt:lpstr>Computing - Traditional Vs Cloud </vt:lpstr>
      <vt:lpstr>Why organizations taking action now to migrate to cloud computing ? pg 22</vt:lpstr>
      <vt:lpstr>Cloud Computing - Essential Characteristics</vt:lpstr>
      <vt:lpstr>Cloud vendors can address client's challenges by:</vt:lpstr>
      <vt:lpstr>Cloud vendors can address client's challenges by: </vt:lpstr>
      <vt:lpstr>Cloud vendors can address client's challenges by: -cntd  </vt:lpstr>
      <vt:lpstr>Measured Service - cost factor / benefits :</vt:lpstr>
      <vt:lpstr>Cost factor -measured service - cntd</vt:lpstr>
      <vt:lpstr>2.3 Cost factor</vt:lpstr>
      <vt:lpstr>Cost Factor</vt:lpstr>
      <vt:lpstr>Cost Factor - cntd</vt:lpstr>
      <vt:lpstr>Cost Factor - in brief</vt:lpstr>
      <vt:lpstr>2.3.2 Benefits</vt:lpstr>
      <vt:lpstr>Cumulative Benefits</vt:lpstr>
      <vt:lpstr>Cumulative Benefits</vt:lpstr>
      <vt:lpstr>Value of Cloud</vt:lpstr>
      <vt:lpstr>PowerPoint Presentation</vt:lpstr>
      <vt:lpstr>2.4 Cloud Deployment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Cloud Computing Chapter - 2</dc:title>
  <cp:lastModifiedBy>Admin</cp:lastModifiedBy>
  <cp:revision>4</cp:revision>
  <dcterms:modified xsi:type="dcterms:W3CDTF">2025-02-17T18:10:44Z</dcterms:modified>
</cp:coreProperties>
</file>